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70" r:id="rId7"/>
    <p:sldId id="269" r:id="rId8"/>
    <p:sldId id="268" r:id="rId9"/>
    <p:sldId id="264" r:id="rId10"/>
    <p:sldId id="265" r:id="rId11"/>
    <p:sldId id="266" r:id="rId12"/>
    <p:sldId id="267" r:id="rId13"/>
    <p:sldId id="271" r:id="rId1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1BE07FA2-E4DB-4953-9996-7BAE00C86965}" type="datetimeFigureOut">
              <a:rPr lang="cs-CZ" smtClean="0"/>
              <a:t>20.2.2017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12E362-A386-4EDC-BB8D-7FD1A56696ED}" type="slidenum">
              <a:rPr lang="cs-CZ" smtClean="0"/>
              <a:t>‹#›</a:t>
            </a:fld>
            <a:endParaRPr lang="cs-CZ"/>
          </a:p>
        </p:txBody>
      </p:sp>
    </p:spTree>
    <p:extLst>
      <p:ext uri="{BB962C8B-B14F-4D97-AF65-F5344CB8AC3E}">
        <p14:creationId xmlns:p14="http://schemas.microsoft.com/office/powerpoint/2010/main" val="3229537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BE07FA2-E4DB-4953-9996-7BAE00C86965}" type="datetimeFigureOut">
              <a:rPr lang="cs-CZ" smtClean="0"/>
              <a:t>20.2.2017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12E362-A386-4EDC-BB8D-7FD1A56696ED}" type="slidenum">
              <a:rPr lang="cs-CZ" smtClean="0"/>
              <a:t>‹#›</a:t>
            </a:fld>
            <a:endParaRPr lang="cs-CZ"/>
          </a:p>
        </p:txBody>
      </p:sp>
    </p:spTree>
    <p:extLst>
      <p:ext uri="{BB962C8B-B14F-4D97-AF65-F5344CB8AC3E}">
        <p14:creationId xmlns:p14="http://schemas.microsoft.com/office/powerpoint/2010/main" val="1471544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BE07FA2-E4DB-4953-9996-7BAE00C86965}" type="datetimeFigureOut">
              <a:rPr lang="cs-CZ" smtClean="0"/>
              <a:t>20.2.2017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12E362-A386-4EDC-BB8D-7FD1A56696ED}" type="slidenum">
              <a:rPr lang="cs-CZ" smtClean="0"/>
              <a:t>‹#›</a:t>
            </a:fld>
            <a:endParaRPr lang="cs-CZ"/>
          </a:p>
        </p:txBody>
      </p:sp>
    </p:spTree>
    <p:extLst>
      <p:ext uri="{BB962C8B-B14F-4D97-AF65-F5344CB8AC3E}">
        <p14:creationId xmlns:p14="http://schemas.microsoft.com/office/powerpoint/2010/main" val="171125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BE07FA2-E4DB-4953-9996-7BAE00C86965}" type="datetimeFigureOut">
              <a:rPr lang="cs-CZ" smtClean="0"/>
              <a:t>20.2.2017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12E362-A386-4EDC-BB8D-7FD1A56696ED}" type="slidenum">
              <a:rPr lang="cs-CZ" smtClean="0"/>
              <a:t>‹#›</a:t>
            </a:fld>
            <a:endParaRPr lang="cs-CZ"/>
          </a:p>
        </p:txBody>
      </p:sp>
    </p:spTree>
    <p:extLst>
      <p:ext uri="{BB962C8B-B14F-4D97-AF65-F5344CB8AC3E}">
        <p14:creationId xmlns:p14="http://schemas.microsoft.com/office/powerpoint/2010/main" val="2018061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1BE07FA2-E4DB-4953-9996-7BAE00C86965}" type="datetimeFigureOut">
              <a:rPr lang="cs-CZ" smtClean="0"/>
              <a:t>20.2.2017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12E362-A386-4EDC-BB8D-7FD1A56696ED}" type="slidenum">
              <a:rPr lang="cs-CZ" smtClean="0"/>
              <a:t>‹#›</a:t>
            </a:fld>
            <a:endParaRPr lang="cs-CZ"/>
          </a:p>
        </p:txBody>
      </p:sp>
    </p:spTree>
    <p:extLst>
      <p:ext uri="{BB962C8B-B14F-4D97-AF65-F5344CB8AC3E}">
        <p14:creationId xmlns:p14="http://schemas.microsoft.com/office/powerpoint/2010/main" val="94201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BE07FA2-E4DB-4953-9996-7BAE00C86965}" type="datetimeFigureOut">
              <a:rPr lang="cs-CZ" smtClean="0"/>
              <a:t>20.2.2017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12E362-A386-4EDC-BB8D-7FD1A56696ED}" type="slidenum">
              <a:rPr lang="cs-CZ" smtClean="0"/>
              <a:t>‹#›</a:t>
            </a:fld>
            <a:endParaRPr lang="cs-CZ"/>
          </a:p>
        </p:txBody>
      </p:sp>
    </p:spTree>
    <p:extLst>
      <p:ext uri="{BB962C8B-B14F-4D97-AF65-F5344CB8AC3E}">
        <p14:creationId xmlns:p14="http://schemas.microsoft.com/office/powerpoint/2010/main" val="2372839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BE07FA2-E4DB-4953-9996-7BAE00C86965}" type="datetimeFigureOut">
              <a:rPr lang="cs-CZ" smtClean="0"/>
              <a:t>20.2.2017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712E362-A386-4EDC-BB8D-7FD1A56696ED}" type="slidenum">
              <a:rPr lang="cs-CZ" smtClean="0"/>
              <a:t>‹#›</a:t>
            </a:fld>
            <a:endParaRPr lang="cs-CZ"/>
          </a:p>
        </p:txBody>
      </p:sp>
    </p:spTree>
    <p:extLst>
      <p:ext uri="{BB962C8B-B14F-4D97-AF65-F5344CB8AC3E}">
        <p14:creationId xmlns:p14="http://schemas.microsoft.com/office/powerpoint/2010/main" val="638090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1BE07FA2-E4DB-4953-9996-7BAE00C86965}" type="datetimeFigureOut">
              <a:rPr lang="cs-CZ" smtClean="0"/>
              <a:t>20.2.2017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712E362-A386-4EDC-BB8D-7FD1A56696ED}" type="slidenum">
              <a:rPr lang="cs-CZ" smtClean="0"/>
              <a:t>‹#›</a:t>
            </a:fld>
            <a:endParaRPr lang="cs-CZ"/>
          </a:p>
        </p:txBody>
      </p:sp>
    </p:spTree>
    <p:extLst>
      <p:ext uri="{BB962C8B-B14F-4D97-AF65-F5344CB8AC3E}">
        <p14:creationId xmlns:p14="http://schemas.microsoft.com/office/powerpoint/2010/main" val="1926723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BE07FA2-E4DB-4953-9996-7BAE00C86965}" type="datetimeFigureOut">
              <a:rPr lang="cs-CZ" smtClean="0"/>
              <a:t>20.2.2017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712E362-A386-4EDC-BB8D-7FD1A56696ED}" type="slidenum">
              <a:rPr lang="cs-CZ" smtClean="0"/>
              <a:t>‹#›</a:t>
            </a:fld>
            <a:endParaRPr lang="cs-CZ"/>
          </a:p>
        </p:txBody>
      </p:sp>
    </p:spTree>
    <p:extLst>
      <p:ext uri="{BB962C8B-B14F-4D97-AF65-F5344CB8AC3E}">
        <p14:creationId xmlns:p14="http://schemas.microsoft.com/office/powerpoint/2010/main" val="15598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1BE07FA2-E4DB-4953-9996-7BAE00C86965}" type="datetimeFigureOut">
              <a:rPr lang="cs-CZ" smtClean="0"/>
              <a:t>20.2.2017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12E362-A386-4EDC-BB8D-7FD1A56696ED}" type="slidenum">
              <a:rPr lang="cs-CZ" smtClean="0"/>
              <a:t>‹#›</a:t>
            </a:fld>
            <a:endParaRPr lang="cs-CZ"/>
          </a:p>
        </p:txBody>
      </p:sp>
    </p:spTree>
    <p:extLst>
      <p:ext uri="{BB962C8B-B14F-4D97-AF65-F5344CB8AC3E}">
        <p14:creationId xmlns:p14="http://schemas.microsoft.com/office/powerpoint/2010/main" val="3035152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1BE07FA2-E4DB-4953-9996-7BAE00C86965}" type="datetimeFigureOut">
              <a:rPr lang="cs-CZ" smtClean="0"/>
              <a:t>20.2.2017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12E362-A386-4EDC-BB8D-7FD1A56696ED}" type="slidenum">
              <a:rPr lang="cs-CZ" smtClean="0"/>
              <a:t>‹#›</a:t>
            </a:fld>
            <a:endParaRPr lang="cs-CZ"/>
          </a:p>
        </p:txBody>
      </p:sp>
    </p:spTree>
    <p:extLst>
      <p:ext uri="{BB962C8B-B14F-4D97-AF65-F5344CB8AC3E}">
        <p14:creationId xmlns:p14="http://schemas.microsoft.com/office/powerpoint/2010/main" val="897521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07FA2-E4DB-4953-9996-7BAE00C86965}" type="datetimeFigureOut">
              <a:rPr lang="cs-CZ" smtClean="0"/>
              <a:t>20.2.2017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2E362-A386-4EDC-BB8D-7FD1A56696ED}" type="slidenum">
              <a:rPr lang="cs-CZ" smtClean="0"/>
              <a:t>‹#›</a:t>
            </a:fld>
            <a:endParaRPr lang="cs-CZ"/>
          </a:p>
        </p:txBody>
      </p:sp>
    </p:spTree>
    <p:extLst>
      <p:ext uri="{BB962C8B-B14F-4D97-AF65-F5344CB8AC3E}">
        <p14:creationId xmlns:p14="http://schemas.microsoft.com/office/powerpoint/2010/main" val="3998580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obrazky.cz/?q=fano%C5%A1+mikuleck%C3%BD&amp;url=http://www.indies.eu/data/umelci/fotky/1262.jpg&amp;imageId=e1053a4a7bfc5ba7&amp;data=lgLEEF-8b5JIhbflZIi7R26hqrbEMNW653hRTvEI4A2qS5Lwadimlon9OAkPFH2jV4KKrgidSsq28P6rp5LY-sKUvgFboM5YqEI5xALbrJPEAhMkxAKFgsQCg-c%3D"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obrazky.cz/?q=%C4%8Dasopis+malovan%C3%BD+kraj&amp;url=http://www.straznice-mesto.cz/VismoOnline_ActionScripts/Image.ashx?id_org%3D15665%26id_obrazky%3D59026%26datum%3D5.2.2015%2B8:59:52&amp;imageId=f7cc5ac96302b1ca&amp;data=lgLEEDkVzesfx2RF0ujytIgWcdDEMM6Q0P0XMfMjbScv4qeYZhnZUhBGOi43nXZgLIc4fXV24zpSqTrLjD_-iqaHj70mic5YqEPsxAJgaZPEAhAPxAKdz8QC6uw%3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sz="5400" b="1" dirty="0" err="1"/>
              <a:t>Fanoš</a:t>
            </a:r>
            <a:r>
              <a:rPr lang="cs-CZ" sz="5400" b="1" dirty="0"/>
              <a:t> Mikulecký</a:t>
            </a:r>
            <a:endParaRPr lang="cs-CZ" sz="5400" dirty="0"/>
          </a:p>
        </p:txBody>
      </p:sp>
      <p:sp>
        <p:nvSpPr>
          <p:cNvPr id="3" name="Podnadpis 2"/>
          <p:cNvSpPr>
            <a:spLocks noGrp="1"/>
          </p:cNvSpPr>
          <p:nvPr>
            <p:ph type="subTitle" idx="1"/>
          </p:nvPr>
        </p:nvSpPr>
        <p:spPr/>
        <p:txBody>
          <a:bodyPr>
            <a:noAutofit/>
          </a:bodyPr>
          <a:lstStyle/>
          <a:p>
            <a:r>
              <a:rPr lang="cs-CZ" sz="3000" b="1" dirty="0" smtClean="0">
                <a:solidFill>
                  <a:schemeClr val="tx1"/>
                </a:solidFill>
                <a:latin typeface="+mj-lt"/>
                <a:ea typeface="+mj-ea"/>
                <a:cs typeface="+mj-cs"/>
              </a:rPr>
              <a:t>28.7.1912 – 23.3.1970</a:t>
            </a:r>
            <a:endParaRPr lang="cs-CZ" sz="3000" b="1" dirty="0">
              <a:solidFill>
                <a:schemeClr val="tx1"/>
              </a:solidFill>
              <a:latin typeface="+mj-lt"/>
              <a:ea typeface="+mj-ea"/>
              <a:cs typeface="+mj-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4624"/>
            <a:ext cx="446722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Obrázek 8" descr="http://wildcreatures.cz/img/zudro_oko.png"/>
          <p:cNvPicPr/>
          <p:nvPr/>
        </p:nvPicPr>
        <p:blipFill>
          <a:blip r:embed="rId3">
            <a:extLst>
              <a:ext uri="{28A0092B-C50C-407E-A947-70E740481C1C}">
                <a14:useLocalDpi xmlns:a14="http://schemas.microsoft.com/office/drawing/2010/main" val="0"/>
              </a:ext>
            </a:extLst>
          </a:blip>
          <a:srcRect/>
          <a:stretch>
            <a:fillRect/>
          </a:stretch>
        </p:blipFill>
        <p:spPr bwMode="auto">
          <a:xfrm>
            <a:off x="3929092" y="5733255"/>
            <a:ext cx="1432560" cy="1007745"/>
          </a:xfrm>
          <a:prstGeom prst="rect">
            <a:avLst/>
          </a:prstGeom>
          <a:noFill/>
          <a:ln>
            <a:noFill/>
          </a:ln>
        </p:spPr>
      </p:pic>
    </p:spTree>
    <p:extLst>
      <p:ext uri="{BB962C8B-B14F-4D97-AF65-F5344CB8AC3E}">
        <p14:creationId xmlns:p14="http://schemas.microsoft.com/office/powerpoint/2010/main" val="39217073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txBox="1">
            <a:spLocks/>
          </p:cNvSpPr>
          <p:nvPr/>
        </p:nvSpPr>
        <p:spPr>
          <a:xfrm>
            <a:off x="539552" y="1988841"/>
            <a:ext cx="8147248" cy="36499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900" dirty="0"/>
          </a:p>
        </p:txBody>
      </p:sp>
      <p:sp>
        <p:nvSpPr>
          <p:cNvPr id="5" name="Zástupný symbol pro obsah 2"/>
          <p:cNvSpPr txBox="1">
            <a:spLocks/>
          </p:cNvSpPr>
          <p:nvPr/>
        </p:nvSpPr>
        <p:spPr>
          <a:xfrm>
            <a:off x="1043608" y="2130424"/>
            <a:ext cx="7638020" cy="36809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cs-CZ" sz="1900" dirty="0"/>
          </a:p>
        </p:txBody>
      </p:sp>
      <p:sp>
        <p:nvSpPr>
          <p:cNvPr id="6" name="Nadpis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5400" i="1" dirty="0"/>
          </a:p>
        </p:txBody>
      </p:sp>
      <p:sp>
        <p:nvSpPr>
          <p:cNvPr id="7" name="Podnadpis 2"/>
          <p:cNvSpPr txBox="1">
            <a:spLocks/>
          </p:cNvSpPr>
          <p:nvPr/>
        </p:nvSpPr>
        <p:spPr>
          <a:xfrm>
            <a:off x="728692" y="2492896"/>
            <a:ext cx="64008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b="1" dirty="0">
              <a:latin typeface="+mj-lt"/>
              <a:ea typeface="+mj-ea"/>
              <a:cs typeface="+mj-cs"/>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4624"/>
            <a:ext cx="446722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Obrázek 8" descr="http://wildcreatures.cz/img/zudro_oko.png"/>
          <p:cNvPicPr/>
          <p:nvPr/>
        </p:nvPicPr>
        <p:blipFill>
          <a:blip r:embed="rId3">
            <a:extLst>
              <a:ext uri="{28A0092B-C50C-407E-A947-70E740481C1C}">
                <a14:useLocalDpi xmlns:a14="http://schemas.microsoft.com/office/drawing/2010/main" val="0"/>
              </a:ext>
            </a:extLst>
          </a:blip>
          <a:srcRect/>
          <a:stretch>
            <a:fillRect/>
          </a:stretch>
        </p:blipFill>
        <p:spPr bwMode="auto">
          <a:xfrm>
            <a:off x="3929092" y="5733255"/>
            <a:ext cx="1432560" cy="1007745"/>
          </a:xfrm>
          <a:prstGeom prst="rect">
            <a:avLst/>
          </a:prstGeom>
          <a:noFill/>
          <a:ln>
            <a:noFill/>
          </a:ln>
        </p:spPr>
      </p:pic>
      <p:sp>
        <p:nvSpPr>
          <p:cNvPr id="10" name="Zástupný symbol pro obsah 10"/>
          <p:cNvSpPr txBox="1">
            <a:spLocks/>
          </p:cNvSpPr>
          <p:nvPr/>
        </p:nvSpPr>
        <p:spPr>
          <a:xfrm>
            <a:off x="611560" y="1988841"/>
            <a:ext cx="8075240" cy="36499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cs-CZ" sz="1900" dirty="0"/>
          </a:p>
        </p:txBody>
      </p:sp>
      <p:sp>
        <p:nvSpPr>
          <p:cNvPr id="12" name="Zástupný symbol pro obsah 2"/>
          <p:cNvSpPr txBox="1">
            <a:spLocks/>
          </p:cNvSpPr>
          <p:nvPr/>
        </p:nvSpPr>
        <p:spPr>
          <a:xfrm>
            <a:off x="539552" y="1988841"/>
            <a:ext cx="8147248" cy="36499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900" dirty="0"/>
          </a:p>
        </p:txBody>
      </p:sp>
      <p:sp>
        <p:nvSpPr>
          <p:cNvPr id="13" name="Zástupný symbol pro obsah 2"/>
          <p:cNvSpPr txBox="1">
            <a:spLocks/>
          </p:cNvSpPr>
          <p:nvPr/>
        </p:nvSpPr>
        <p:spPr>
          <a:xfrm>
            <a:off x="1043608" y="2130424"/>
            <a:ext cx="7638020" cy="36809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cs-CZ" sz="1900" dirty="0"/>
          </a:p>
        </p:txBody>
      </p:sp>
      <p:sp>
        <p:nvSpPr>
          <p:cNvPr id="14" name="Nadpis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5400" i="1" dirty="0"/>
          </a:p>
        </p:txBody>
      </p:sp>
      <p:sp>
        <p:nvSpPr>
          <p:cNvPr id="15" name="Podnadpis 2"/>
          <p:cNvSpPr txBox="1">
            <a:spLocks/>
          </p:cNvSpPr>
          <p:nvPr/>
        </p:nvSpPr>
        <p:spPr>
          <a:xfrm>
            <a:off x="728692" y="2492896"/>
            <a:ext cx="64008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b="1" dirty="0">
              <a:latin typeface="+mj-lt"/>
              <a:ea typeface="+mj-ea"/>
              <a:cs typeface="+mj-cs"/>
            </a:endParaRPr>
          </a:p>
        </p:txBody>
      </p:sp>
      <p:pic>
        <p:nvPicPr>
          <p:cNvPr id="17" name="Obrázek 16" descr="http://wildcreatures.cz/img/zudro_oko.png"/>
          <p:cNvPicPr/>
          <p:nvPr/>
        </p:nvPicPr>
        <p:blipFill>
          <a:blip r:embed="rId3">
            <a:extLst>
              <a:ext uri="{28A0092B-C50C-407E-A947-70E740481C1C}">
                <a14:useLocalDpi xmlns:a14="http://schemas.microsoft.com/office/drawing/2010/main" val="0"/>
              </a:ext>
            </a:extLst>
          </a:blip>
          <a:srcRect/>
          <a:stretch>
            <a:fillRect/>
          </a:stretch>
        </p:blipFill>
        <p:spPr bwMode="auto">
          <a:xfrm>
            <a:off x="3929092" y="5733255"/>
            <a:ext cx="1432560" cy="1007745"/>
          </a:xfrm>
          <a:prstGeom prst="rect">
            <a:avLst/>
          </a:prstGeom>
          <a:noFill/>
          <a:ln>
            <a:noFill/>
          </a:ln>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2618" y="3068960"/>
            <a:ext cx="3619500"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Obdélník 19"/>
          <p:cNvSpPr/>
          <p:nvPr/>
        </p:nvSpPr>
        <p:spPr>
          <a:xfrm>
            <a:off x="611560" y="1916832"/>
            <a:ext cx="4133926" cy="2723823"/>
          </a:xfrm>
          <a:prstGeom prst="rect">
            <a:avLst/>
          </a:prstGeom>
        </p:spPr>
        <p:txBody>
          <a:bodyPr wrap="square">
            <a:spAutoFit/>
          </a:bodyPr>
          <a:lstStyle/>
          <a:p>
            <a:pPr algn="just"/>
            <a:r>
              <a:rPr lang="cs-CZ" sz="1900" dirty="0"/>
              <a:t>Od roku 1969 velmi rychle ztrácel síly. </a:t>
            </a:r>
            <a:r>
              <a:rPr lang="cs-CZ" sz="1900" dirty="0" smtClean="0"/>
              <a:t>Krátce </a:t>
            </a:r>
            <a:r>
              <a:rPr lang="cs-CZ" sz="1900" dirty="0"/>
              <a:t>před svou smrtí začal pracovat na čtvrté zpěvohře – </a:t>
            </a:r>
            <a:r>
              <a:rPr lang="cs-CZ" sz="1900" i="1" dirty="0"/>
              <a:t>Dědictví</a:t>
            </a:r>
            <a:r>
              <a:rPr lang="cs-CZ" sz="1900" dirty="0"/>
              <a:t>. Kvůli svému špatnému zdravotnímu stavu ji však nedokončil. </a:t>
            </a:r>
          </a:p>
          <a:p>
            <a:pPr algn="just"/>
            <a:r>
              <a:rPr lang="cs-CZ" sz="1900" dirty="0" err="1"/>
              <a:t>Fanoš</a:t>
            </a:r>
            <a:r>
              <a:rPr lang="cs-CZ" sz="1900" dirty="0"/>
              <a:t> Mikulecký zemřel 23. března 1970 v hodonínské nemocnici. Na jeho pohřeb přišlo mnoho lidí, mezi nimi i lidé z </a:t>
            </a:r>
            <a:r>
              <a:rPr lang="cs-CZ" sz="1900" dirty="0" err="1"/>
              <a:t>krúžku</a:t>
            </a:r>
            <a:r>
              <a:rPr lang="cs-CZ" sz="1900" dirty="0"/>
              <a:t> v kroji. </a:t>
            </a:r>
          </a:p>
        </p:txBody>
      </p:sp>
    </p:spTree>
    <p:extLst>
      <p:ext uri="{BB962C8B-B14F-4D97-AF65-F5344CB8AC3E}">
        <p14:creationId xmlns:p14="http://schemas.microsoft.com/office/powerpoint/2010/main" val="235022300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ek 11" descr="Indies.eu - music">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376023" y="3833054"/>
            <a:ext cx="3744416" cy="1978361"/>
          </a:xfrm>
          <a:prstGeom prst="rect">
            <a:avLst/>
          </a:prstGeom>
          <a:noFill/>
          <a:ln>
            <a:noFill/>
          </a:ln>
        </p:spPr>
      </p:pic>
      <p:sp>
        <p:nvSpPr>
          <p:cNvPr id="3" name="Zástupný symbol pro obsah 2"/>
          <p:cNvSpPr>
            <a:spLocks noGrp="1"/>
          </p:cNvSpPr>
          <p:nvPr>
            <p:ph idx="1"/>
          </p:nvPr>
        </p:nvSpPr>
        <p:spPr>
          <a:xfrm>
            <a:off x="431532" y="1970087"/>
            <a:ext cx="6995120" cy="3260726"/>
          </a:xfrm>
        </p:spPr>
        <p:txBody>
          <a:bodyPr>
            <a:normAutofit/>
          </a:bodyPr>
          <a:lstStyle/>
          <a:p>
            <a:pPr marL="0" indent="0" algn="just">
              <a:buNone/>
            </a:pPr>
            <a:r>
              <a:rPr lang="cs-CZ" sz="1900" dirty="0" err="1" smtClean="0"/>
              <a:t>Fanoš</a:t>
            </a:r>
            <a:r>
              <a:rPr lang="cs-CZ" sz="1900" dirty="0" smtClean="0"/>
              <a:t> Mikulecký </a:t>
            </a:r>
            <a:r>
              <a:rPr lang="cs-CZ" sz="1900" dirty="0"/>
              <a:t>byl velmi skromný a poctivý člověk. Svými písničkami dokázal obohatit plno lidí. Je neuvěřitelné, kde bral elán a vnitřní sílu, která ho provázela po celý život. Byl to člověk všestranně nadaný. Lidé si jeho díla velmi oblíbili. Skládal písně, psal literární díla a maloval krásné obrázky ze svého rodného kraje. Pro folklór toho udělal mnoho. K lidem měl krásný vztah a dokázal si získat spoustu mladých lidí.  </a:t>
            </a:r>
          </a:p>
          <a:p>
            <a:pPr marL="0" indent="0">
              <a:buNone/>
            </a:pPr>
            <a:endParaRPr lang="cs-CZ" dirty="0"/>
          </a:p>
        </p:txBody>
      </p:sp>
      <p:sp>
        <p:nvSpPr>
          <p:cNvPr id="4" name="Zástupný symbol pro obsah 2"/>
          <p:cNvSpPr txBox="1">
            <a:spLocks/>
          </p:cNvSpPr>
          <p:nvPr/>
        </p:nvSpPr>
        <p:spPr>
          <a:xfrm>
            <a:off x="539552" y="1988841"/>
            <a:ext cx="8147248" cy="36499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900" dirty="0"/>
          </a:p>
        </p:txBody>
      </p:sp>
      <p:sp>
        <p:nvSpPr>
          <p:cNvPr id="6" name="Nadpis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5400" i="1" dirty="0"/>
          </a:p>
        </p:txBody>
      </p:sp>
      <p:sp>
        <p:nvSpPr>
          <p:cNvPr id="7" name="Podnadpis 2"/>
          <p:cNvSpPr txBox="1">
            <a:spLocks/>
          </p:cNvSpPr>
          <p:nvPr/>
        </p:nvSpPr>
        <p:spPr>
          <a:xfrm>
            <a:off x="728692" y="2492896"/>
            <a:ext cx="64008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b="1" dirty="0">
              <a:latin typeface="+mj-lt"/>
              <a:ea typeface="+mj-ea"/>
              <a:cs typeface="+mj-cs"/>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44624"/>
            <a:ext cx="446722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Obrázek 8" descr="http://wildcreatures.cz/img/zudro_oko.png"/>
          <p:cNvPicPr/>
          <p:nvPr/>
        </p:nvPicPr>
        <p:blipFill>
          <a:blip r:embed="rId5">
            <a:extLst>
              <a:ext uri="{28A0092B-C50C-407E-A947-70E740481C1C}">
                <a14:useLocalDpi xmlns:a14="http://schemas.microsoft.com/office/drawing/2010/main" val="0"/>
              </a:ext>
            </a:extLst>
          </a:blip>
          <a:srcRect/>
          <a:stretch>
            <a:fillRect/>
          </a:stretch>
        </p:blipFill>
        <p:spPr bwMode="auto">
          <a:xfrm>
            <a:off x="3929092" y="5733255"/>
            <a:ext cx="1432560" cy="1007745"/>
          </a:xfrm>
          <a:prstGeom prst="rect">
            <a:avLst/>
          </a:prstGeom>
          <a:noFill/>
          <a:ln>
            <a:noFill/>
          </a:ln>
        </p:spPr>
      </p:pic>
      <p:sp>
        <p:nvSpPr>
          <p:cNvPr id="10" name="Zástupný symbol pro obsah 10"/>
          <p:cNvSpPr txBox="1">
            <a:spLocks/>
          </p:cNvSpPr>
          <p:nvPr/>
        </p:nvSpPr>
        <p:spPr>
          <a:xfrm>
            <a:off x="611560" y="1988841"/>
            <a:ext cx="8075240" cy="36499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cs-CZ" sz="1900" dirty="0"/>
          </a:p>
        </p:txBody>
      </p:sp>
    </p:spTree>
    <p:extLst>
      <p:ext uri="{BB962C8B-B14F-4D97-AF65-F5344CB8AC3E}">
        <p14:creationId xmlns:p14="http://schemas.microsoft.com/office/powerpoint/2010/main" val="35242405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988841"/>
            <a:ext cx="8229600" cy="3649960"/>
          </a:xfrm>
        </p:spPr>
        <p:txBody>
          <a:bodyPr/>
          <a:lstStyle/>
          <a:p>
            <a:pPr marL="0" indent="0">
              <a:buNone/>
            </a:pPr>
            <a:endParaRPr lang="cs-CZ" dirty="0" smtClean="0"/>
          </a:p>
          <a:p>
            <a:pPr marL="0" indent="0">
              <a:buNone/>
            </a:pPr>
            <a:endParaRPr lang="cs-CZ" dirty="0"/>
          </a:p>
          <a:p>
            <a:pPr marL="0" indent="0" algn="ctr">
              <a:buNone/>
            </a:pPr>
            <a:r>
              <a:rPr lang="cs-CZ" sz="3600" b="1" dirty="0" smtClean="0"/>
              <a:t>Děkuji za pozornost</a:t>
            </a:r>
            <a:endParaRPr lang="cs-CZ" sz="3600" b="1" dirty="0"/>
          </a:p>
        </p:txBody>
      </p:sp>
      <p:sp>
        <p:nvSpPr>
          <p:cNvPr id="5" name="Zástupný symbol pro obsah 2"/>
          <p:cNvSpPr txBox="1">
            <a:spLocks/>
          </p:cNvSpPr>
          <p:nvPr/>
        </p:nvSpPr>
        <p:spPr>
          <a:xfrm>
            <a:off x="539552" y="1988841"/>
            <a:ext cx="8147248" cy="36499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900" dirty="0"/>
          </a:p>
        </p:txBody>
      </p:sp>
      <p:sp>
        <p:nvSpPr>
          <p:cNvPr id="6" name="Zástupný symbol pro obsah 2"/>
          <p:cNvSpPr txBox="1">
            <a:spLocks/>
          </p:cNvSpPr>
          <p:nvPr/>
        </p:nvSpPr>
        <p:spPr>
          <a:xfrm>
            <a:off x="1043608" y="2130424"/>
            <a:ext cx="7638020" cy="36809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cs-CZ" sz="1900" dirty="0"/>
          </a:p>
        </p:txBody>
      </p:sp>
      <p:sp>
        <p:nvSpPr>
          <p:cNvPr id="7" name="Nadpis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5400" i="1" dirty="0"/>
          </a:p>
        </p:txBody>
      </p:sp>
      <p:sp>
        <p:nvSpPr>
          <p:cNvPr id="8" name="Podnadpis 2"/>
          <p:cNvSpPr txBox="1">
            <a:spLocks/>
          </p:cNvSpPr>
          <p:nvPr/>
        </p:nvSpPr>
        <p:spPr>
          <a:xfrm>
            <a:off x="728692" y="2492896"/>
            <a:ext cx="64008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b="1" dirty="0">
              <a:latin typeface="+mj-lt"/>
              <a:ea typeface="+mj-ea"/>
              <a:cs typeface="+mj-cs"/>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4624"/>
            <a:ext cx="446722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Obrázek 9" descr="http://wildcreatures.cz/img/zudro_oko.png"/>
          <p:cNvPicPr/>
          <p:nvPr/>
        </p:nvPicPr>
        <p:blipFill>
          <a:blip r:embed="rId3">
            <a:extLst>
              <a:ext uri="{28A0092B-C50C-407E-A947-70E740481C1C}">
                <a14:useLocalDpi xmlns:a14="http://schemas.microsoft.com/office/drawing/2010/main" val="0"/>
              </a:ext>
            </a:extLst>
          </a:blip>
          <a:srcRect/>
          <a:stretch>
            <a:fillRect/>
          </a:stretch>
        </p:blipFill>
        <p:spPr bwMode="auto">
          <a:xfrm>
            <a:off x="3929092" y="5733255"/>
            <a:ext cx="1432560" cy="1007745"/>
          </a:xfrm>
          <a:prstGeom prst="rect">
            <a:avLst/>
          </a:prstGeom>
          <a:noFill/>
          <a:ln>
            <a:noFill/>
          </a:ln>
        </p:spPr>
      </p:pic>
      <p:sp>
        <p:nvSpPr>
          <p:cNvPr id="11" name="Zástupný symbol pro obsah 10"/>
          <p:cNvSpPr txBox="1">
            <a:spLocks/>
          </p:cNvSpPr>
          <p:nvPr/>
        </p:nvSpPr>
        <p:spPr>
          <a:xfrm>
            <a:off x="611560" y="1988841"/>
            <a:ext cx="8075240" cy="36499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cs-CZ" sz="1900" dirty="0"/>
          </a:p>
        </p:txBody>
      </p:sp>
    </p:spTree>
    <p:extLst>
      <p:ext uri="{BB962C8B-B14F-4D97-AF65-F5344CB8AC3E}">
        <p14:creationId xmlns:p14="http://schemas.microsoft.com/office/powerpoint/2010/main" val="12155937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txBox="1">
            <a:spLocks/>
          </p:cNvSpPr>
          <p:nvPr/>
        </p:nvSpPr>
        <p:spPr>
          <a:xfrm>
            <a:off x="457200" y="1988841"/>
            <a:ext cx="8229600" cy="36499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900" dirty="0" smtClean="0"/>
          </a:p>
          <a:p>
            <a:pPr marL="0" indent="0">
              <a:buNone/>
            </a:pPr>
            <a:endParaRPr lang="cs-CZ" sz="1900" dirty="0"/>
          </a:p>
          <a:p>
            <a:pPr marL="0" indent="0">
              <a:buNone/>
            </a:pPr>
            <a:endParaRPr lang="cs-CZ" sz="1900" dirty="0" smtClean="0"/>
          </a:p>
          <a:p>
            <a:pPr marL="0" indent="0">
              <a:buNone/>
            </a:pPr>
            <a:r>
              <a:rPr lang="cs-CZ" sz="1900" dirty="0" smtClean="0"/>
              <a:t>Zdroje: </a:t>
            </a:r>
          </a:p>
          <a:p>
            <a:pPr marL="0" indent="0">
              <a:buNone/>
            </a:pPr>
            <a:r>
              <a:rPr lang="cs-CZ" sz="1900" dirty="0" smtClean="0"/>
              <a:t>Kniha Jana Kosíka: </a:t>
            </a:r>
            <a:r>
              <a:rPr lang="cs-CZ" sz="1900" dirty="0" err="1" smtClean="0"/>
              <a:t>Fanoš</a:t>
            </a:r>
            <a:r>
              <a:rPr lang="cs-CZ" sz="1900" dirty="0" smtClean="0"/>
              <a:t> Mikulecký Lidový hudební skladatel na Podluží</a:t>
            </a:r>
          </a:p>
          <a:p>
            <a:pPr marL="0" indent="0">
              <a:buNone/>
            </a:pPr>
            <a:endParaRPr lang="cs-CZ" sz="1900" cap="all" dirty="0"/>
          </a:p>
          <a:p>
            <a:pPr marL="0" indent="0">
              <a:buFont typeface="Arial" panose="020B0604020202020204" pitchFamily="34" charset="0"/>
              <a:buNone/>
            </a:pPr>
            <a:r>
              <a:rPr lang="cs-CZ" sz="1900" dirty="0"/>
              <a:t>http://is.muni.cz/th/384286/ff b/</a:t>
            </a:r>
            <a:r>
              <a:rPr lang="cs-CZ" sz="1900" dirty="0" err="1"/>
              <a:t>fanos</a:t>
            </a:r>
            <a:r>
              <a:rPr lang="cs-CZ" sz="1900" dirty="0"/>
              <a:t> mikulecky.pdf</a:t>
            </a:r>
          </a:p>
          <a:p>
            <a:pPr marL="0" indent="0" algn="ctr">
              <a:buFont typeface="Arial" panose="020B0604020202020204" pitchFamily="34" charset="0"/>
              <a:buNone/>
            </a:pPr>
            <a:endParaRPr lang="cs-CZ" sz="3600" b="1" dirty="0"/>
          </a:p>
        </p:txBody>
      </p:sp>
      <p:sp>
        <p:nvSpPr>
          <p:cNvPr id="5" name="Zástupný symbol pro obsah 2"/>
          <p:cNvSpPr txBox="1">
            <a:spLocks/>
          </p:cNvSpPr>
          <p:nvPr/>
        </p:nvSpPr>
        <p:spPr>
          <a:xfrm>
            <a:off x="539552" y="1988841"/>
            <a:ext cx="8147248" cy="36499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900" dirty="0"/>
          </a:p>
        </p:txBody>
      </p:sp>
      <p:sp>
        <p:nvSpPr>
          <p:cNvPr id="6" name="Zástupný symbol pro obsah 2"/>
          <p:cNvSpPr txBox="1">
            <a:spLocks/>
          </p:cNvSpPr>
          <p:nvPr/>
        </p:nvSpPr>
        <p:spPr>
          <a:xfrm>
            <a:off x="1043608" y="2130424"/>
            <a:ext cx="7638020" cy="36809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cs-CZ" sz="1900" dirty="0"/>
          </a:p>
        </p:txBody>
      </p:sp>
      <p:sp>
        <p:nvSpPr>
          <p:cNvPr id="7" name="Nadpis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5400" i="1" dirty="0"/>
          </a:p>
        </p:txBody>
      </p:sp>
      <p:sp>
        <p:nvSpPr>
          <p:cNvPr id="8" name="Podnadpis 2"/>
          <p:cNvSpPr txBox="1">
            <a:spLocks/>
          </p:cNvSpPr>
          <p:nvPr/>
        </p:nvSpPr>
        <p:spPr>
          <a:xfrm>
            <a:off x="728692" y="2492896"/>
            <a:ext cx="64008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b="1" dirty="0">
              <a:latin typeface="+mj-lt"/>
              <a:ea typeface="+mj-ea"/>
              <a:cs typeface="+mj-cs"/>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4624"/>
            <a:ext cx="446722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Obrázek 9" descr="http://wildcreatures.cz/img/zudro_oko.png"/>
          <p:cNvPicPr/>
          <p:nvPr/>
        </p:nvPicPr>
        <p:blipFill>
          <a:blip r:embed="rId3">
            <a:extLst>
              <a:ext uri="{28A0092B-C50C-407E-A947-70E740481C1C}">
                <a14:useLocalDpi xmlns:a14="http://schemas.microsoft.com/office/drawing/2010/main" val="0"/>
              </a:ext>
            </a:extLst>
          </a:blip>
          <a:srcRect/>
          <a:stretch>
            <a:fillRect/>
          </a:stretch>
        </p:blipFill>
        <p:spPr bwMode="auto">
          <a:xfrm>
            <a:off x="3929092" y="5733255"/>
            <a:ext cx="1432560" cy="1007745"/>
          </a:xfrm>
          <a:prstGeom prst="rect">
            <a:avLst/>
          </a:prstGeom>
          <a:noFill/>
          <a:ln>
            <a:noFill/>
          </a:ln>
        </p:spPr>
      </p:pic>
      <p:sp>
        <p:nvSpPr>
          <p:cNvPr id="11" name="Zástupný symbol pro obsah 10"/>
          <p:cNvSpPr txBox="1">
            <a:spLocks/>
          </p:cNvSpPr>
          <p:nvPr/>
        </p:nvSpPr>
        <p:spPr>
          <a:xfrm>
            <a:off x="611560" y="1988841"/>
            <a:ext cx="8075240" cy="36499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cs-CZ" sz="1900" dirty="0"/>
          </a:p>
        </p:txBody>
      </p:sp>
    </p:spTree>
    <p:extLst>
      <p:ext uri="{BB962C8B-B14F-4D97-AF65-F5344CB8AC3E}">
        <p14:creationId xmlns:p14="http://schemas.microsoft.com/office/powerpoint/2010/main" val="3576261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5400" i="1" dirty="0"/>
          </a:p>
        </p:txBody>
      </p:sp>
      <p:sp>
        <p:nvSpPr>
          <p:cNvPr id="5" name="Podnadpis 2"/>
          <p:cNvSpPr txBox="1">
            <a:spLocks/>
          </p:cNvSpPr>
          <p:nvPr/>
        </p:nvSpPr>
        <p:spPr>
          <a:xfrm>
            <a:off x="1371600" y="3886200"/>
            <a:ext cx="64008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b="1" dirty="0">
              <a:latin typeface="+mj-lt"/>
              <a:ea typeface="+mj-ea"/>
              <a:cs typeface="+mj-cs"/>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4624"/>
            <a:ext cx="446722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Obrázek 6" descr="http://wildcreatures.cz/img/zudro_oko.png"/>
          <p:cNvPicPr/>
          <p:nvPr/>
        </p:nvPicPr>
        <p:blipFill>
          <a:blip r:embed="rId3">
            <a:extLst>
              <a:ext uri="{28A0092B-C50C-407E-A947-70E740481C1C}">
                <a14:useLocalDpi xmlns:a14="http://schemas.microsoft.com/office/drawing/2010/main" val="0"/>
              </a:ext>
            </a:extLst>
          </a:blip>
          <a:srcRect/>
          <a:stretch>
            <a:fillRect/>
          </a:stretch>
        </p:blipFill>
        <p:spPr bwMode="auto">
          <a:xfrm>
            <a:off x="3929092" y="5733255"/>
            <a:ext cx="1432560" cy="1007745"/>
          </a:xfrm>
          <a:prstGeom prst="rect">
            <a:avLst/>
          </a:prstGeom>
          <a:noFill/>
          <a:ln>
            <a:noFill/>
          </a:ln>
        </p:spPr>
      </p:pic>
      <p:sp>
        <p:nvSpPr>
          <p:cNvPr id="2" name="Obdélník 1"/>
          <p:cNvSpPr/>
          <p:nvPr/>
        </p:nvSpPr>
        <p:spPr>
          <a:xfrm>
            <a:off x="179512" y="2204864"/>
            <a:ext cx="6333169" cy="3016210"/>
          </a:xfrm>
          <a:prstGeom prst="rect">
            <a:avLst/>
          </a:prstGeom>
        </p:spPr>
        <p:txBody>
          <a:bodyPr wrap="square">
            <a:spAutoFit/>
          </a:bodyPr>
          <a:lstStyle/>
          <a:p>
            <a:pPr algn="just"/>
            <a:r>
              <a:rPr lang="cs-CZ" sz="1900" b="1" dirty="0" err="1"/>
              <a:t>Fanoš</a:t>
            </a:r>
            <a:r>
              <a:rPr lang="cs-CZ" sz="1900" b="1" dirty="0"/>
              <a:t> Mikulecký </a:t>
            </a:r>
            <a:r>
              <a:rPr lang="cs-CZ" sz="1900" dirty="0"/>
              <a:t>(vlastním jménem František Hřebačka) se narodil 28. července 1912 v </a:t>
            </a:r>
            <a:r>
              <a:rPr lang="cs-CZ" sz="1900" dirty="0" smtClean="0"/>
              <a:t>Mikulčicích. </a:t>
            </a:r>
            <a:r>
              <a:rPr lang="cs-CZ" sz="1900" dirty="0"/>
              <a:t>Pseudonym </a:t>
            </a:r>
            <a:r>
              <a:rPr lang="cs-CZ" sz="1900" i="1" dirty="0" err="1"/>
              <a:t>Fanoš</a:t>
            </a:r>
            <a:r>
              <a:rPr lang="cs-CZ" sz="1900" i="1" dirty="0"/>
              <a:t> Mikulecký </a:t>
            </a:r>
            <a:r>
              <a:rPr lang="cs-CZ" sz="1900" dirty="0"/>
              <a:t>mu poradil jeho </a:t>
            </a:r>
            <a:r>
              <a:rPr lang="cs-CZ" sz="1900" dirty="0" smtClean="0"/>
              <a:t>kamarád. </a:t>
            </a:r>
            <a:r>
              <a:rPr lang="cs-CZ" sz="1900" dirty="0"/>
              <a:t>Jeho matka pocházela z Mikulčic a pracovala v lužické sklárně. Otec pocházel ze sousední obce Moravská Nová Ves a byl dělníkem na železniční dráze. V šesti letech dostal od svého otce malý dětský cimbálek. Rychle se na něj naučil zahrát písničku </a:t>
            </a:r>
            <a:r>
              <a:rPr lang="cs-CZ" sz="1900" i="1" dirty="0"/>
              <a:t>Na </a:t>
            </a:r>
            <a:r>
              <a:rPr lang="cs-CZ" sz="1900" i="1" dirty="0" err="1"/>
              <a:t>tý</a:t>
            </a:r>
            <a:r>
              <a:rPr lang="cs-CZ" sz="1900" i="1" dirty="0"/>
              <a:t> louce zelený</a:t>
            </a:r>
            <a:r>
              <a:rPr lang="cs-CZ" sz="1900" dirty="0"/>
              <a:t>, kterou jej naučila jeho matka. Jeho kmotr jej učil hrát na tahací harmoniku. Později dostal housle, na které se chodil učit hrát k místnímu učiteli. Vyučil se malířem pokojů.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9640" y="2133532"/>
            <a:ext cx="1945519" cy="2495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256837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43608" y="2130424"/>
            <a:ext cx="7200800" cy="2810743"/>
          </a:xfrm>
        </p:spPr>
        <p:txBody>
          <a:bodyPr>
            <a:normAutofit/>
          </a:bodyPr>
          <a:lstStyle/>
          <a:p>
            <a:pPr marL="0" indent="0" algn="just">
              <a:buNone/>
            </a:pPr>
            <a:r>
              <a:rPr lang="cs-CZ" sz="1900" dirty="0" smtClean="0"/>
              <a:t>Složil</a:t>
            </a:r>
            <a:r>
              <a:rPr lang="cs-CZ" dirty="0" smtClean="0"/>
              <a:t> </a:t>
            </a:r>
            <a:r>
              <a:rPr lang="cs-CZ" sz="1900" dirty="0" smtClean="0"/>
              <a:t>přes 150 lidových písní (např. Mikulecká dědina, V širém poli </a:t>
            </a:r>
            <a:r>
              <a:rPr lang="cs-CZ" sz="1900" dirty="0" err="1" smtClean="0"/>
              <a:t>studánečka</a:t>
            </a:r>
            <a:r>
              <a:rPr lang="cs-CZ" sz="1900" dirty="0" smtClean="0"/>
              <a:t>, V Mikulčicích v dolním konci, Bude večer, Vínečko bílé aj.) a známé zpěvohry: Cesta </a:t>
            </a:r>
            <a:r>
              <a:rPr lang="cs-CZ" sz="1900" dirty="0" err="1" smtClean="0"/>
              <a:t>zarúbaná</a:t>
            </a:r>
            <a:r>
              <a:rPr lang="cs-CZ" sz="1900" dirty="0" smtClean="0"/>
              <a:t>, </a:t>
            </a:r>
            <a:r>
              <a:rPr lang="cs-CZ" sz="1900" dirty="0" err="1" smtClean="0"/>
              <a:t>Prechovský</a:t>
            </a:r>
            <a:r>
              <a:rPr lang="cs-CZ" sz="1900" dirty="0" smtClean="0"/>
              <a:t> buřič a </a:t>
            </a:r>
            <a:r>
              <a:rPr lang="cs-CZ" sz="1900" dirty="0" err="1" smtClean="0"/>
              <a:t>Orfanus</a:t>
            </a:r>
            <a:r>
              <a:rPr lang="cs-CZ" sz="1900" dirty="0" smtClean="0"/>
              <a:t>. Napsal více než 250 písní s různou tematikou. V roce 1937 se oženil s Terezou </a:t>
            </a:r>
            <a:r>
              <a:rPr lang="cs-CZ" sz="1900" dirty="0" err="1" smtClean="0"/>
              <a:t>Pavkovou</a:t>
            </a:r>
            <a:r>
              <a:rPr lang="cs-CZ" sz="1900" dirty="0" smtClean="0"/>
              <a:t>, která stejně jako on pocházela z Mikulčic. Měli spolu tři děti, Marii, Pavla a Štěpánku. Všechny byly hudebně nadané, nejvíce však syn Pavel, který hrál na klavír a cimbál. </a:t>
            </a:r>
            <a:endParaRPr lang="cs-CZ" sz="1900" dirty="0"/>
          </a:p>
        </p:txBody>
      </p:sp>
      <p:sp>
        <p:nvSpPr>
          <p:cNvPr id="4" name="Nadpis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5400" i="1" dirty="0"/>
          </a:p>
        </p:txBody>
      </p:sp>
      <p:sp>
        <p:nvSpPr>
          <p:cNvPr id="5" name="Podnadpis 2"/>
          <p:cNvSpPr txBox="1">
            <a:spLocks/>
          </p:cNvSpPr>
          <p:nvPr/>
        </p:nvSpPr>
        <p:spPr>
          <a:xfrm>
            <a:off x="1371600" y="3886200"/>
            <a:ext cx="64008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b="1" dirty="0">
              <a:latin typeface="+mj-lt"/>
              <a:ea typeface="+mj-ea"/>
              <a:cs typeface="+mj-cs"/>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4624"/>
            <a:ext cx="446722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Obrázek 6" descr="http://wildcreatures.cz/img/zudro_oko.png"/>
          <p:cNvPicPr/>
          <p:nvPr/>
        </p:nvPicPr>
        <p:blipFill>
          <a:blip r:embed="rId4">
            <a:extLst>
              <a:ext uri="{28A0092B-C50C-407E-A947-70E740481C1C}">
                <a14:useLocalDpi xmlns:a14="http://schemas.microsoft.com/office/drawing/2010/main" val="0"/>
              </a:ext>
            </a:extLst>
          </a:blip>
          <a:srcRect/>
          <a:stretch>
            <a:fillRect/>
          </a:stretch>
        </p:blipFill>
        <p:spPr bwMode="auto">
          <a:xfrm>
            <a:off x="3929092" y="5733255"/>
            <a:ext cx="1432560" cy="1007745"/>
          </a:xfrm>
          <a:prstGeom prst="rect">
            <a:avLst/>
          </a:prstGeom>
          <a:noFill/>
          <a:ln>
            <a:noFill/>
          </a:ln>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6999" y="4437112"/>
            <a:ext cx="2702049" cy="205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59202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50404" y="2082974"/>
            <a:ext cx="7931224" cy="3456383"/>
          </a:xfrm>
        </p:spPr>
        <p:txBody>
          <a:bodyPr>
            <a:normAutofit/>
          </a:bodyPr>
          <a:lstStyle/>
          <a:p>
            <a:pPr marL="0" indent="0">
              <a:buNone/>
            </a:pPr>
            <a:r>
              <a:rPr lang="cs-CZ" sz="2000" b="1" dirty="0" smtClean="0"/>
              <a:t>Slovácký </a:t>
            </a:r>
            <a:r>
              <a:rPr lang="cs-CZ" sz="2000" b="1" dirty="0" err="1"/>
              <a:t>krúžek</a:t>
            </a:r>
            <a:r>
              <a:rPr lang="cs-CZ" sz="2000" b="1" dirty="0"/>
              <a:t> </a:t>
            </a:r>
            <a:endParaRPr lang="cs-CZ" sz="2000" b="1" dirty="0" smtClean="0"/>
          </a:p>
          <a:p>
            <a:pPr marL="0" indent="0" algn="just">
              <a:buNone/>
            </a:pPr>
            <a:r>
              <a:rPr lang="cs-CZ" sz="2000" dirty="0"/>
              <a:t>Slovácký </a:t>
            </a:r>
            <a:r>
              <a:rPr lang="cs-CZ" sz="2000" dirty="0" err="1"/>
              <a:t>krúžek</a:t>
            </a:r>
            <a:r>
              <a:rPr lang="cs-CZ" sz="2000" dirty="0"/>
              <a:t> byl první, který začal zpívat jeho písně. Dlouho lidem z </a:t>
            </a:r>
            <a:r>
              <a:rPr lang="cs-CZ" sz="2000" dirty="0" err="1"/>
              <a:t>krúžku</a:t>
            </a:r>
            <a:r>
              <a:rPr lang="cs-CZ" sz="2000" dirty="0"/>
              <a:t> tajil, že je autorem těchto písní. Říkal jim, že je slyšel zpívat nějakého staršího pána v obci. Mnoho let mu to </a:t>
            </a:r>
            <a:r>
              <a:rPr lang="cs-CZ" sz="2000" dirty="0" smtClean="0"/>
              <a:t>věřili.</a:t>
            </a:r>
          </a:p>
          <a:p>
            <a:pPr marL="0" indent="0" algn="just">
              <a:buNone/>
            </a:pPr>
            <a:r>
              <a:rPr lang="cs-CZ" sz="2000" dirty="0"/>
              <a:t>Národopisný soubor </a:t>
            </a:r>
            <a:r>
              <a:rPr lang="cs-CZ" sz="2000" dirty="0" smtClean="0"/>
              <a:t>Slovácký </a:t>
            </a:r>
            <a:r>
              <a:rPr lang="cs-CZ" sz="2000" dirty="0" err="1" smtClean="0"/>
              <a:t>krúžek</a:t>
            </a:r>
            <a:r>
              <a:rPr lang="cs-CZ" sz="2000" dirty="0" smtClean="0"/>
              <a:t> </a:t>
            </a:r>
            <a:r>
              <a:rPr lang="cs-CZ" sz="2000" dirty="0"/>
              <a:t>byl v Mikulčicích vytvořen v roce 1937. </a:t>
            </a:r>
            <a:r>
              <a:rPr lang="cs-CZ" sz="2000" dirty="0" smtClean="0"/>
              <a:t>P</a:t>
            </a:r>
            <a:r>
              <a:rPr lang="cs-CZ" sz="2000" dirty="0" smtClean="0"/>
              <a:t>remiéra Cesty </a:t>
            </a:r>
            <a:r>
              <a:rPr lang="cs-CZ" sz="2000" dirty="0" err="1" smtClean="0"/>
              <a:t>zarúbané</a:t>
            </a:r>
            <a:r>
              <a:rPr lang="cs-CZ" sz="2000" dirty="0" smtClean="0"/>
              <a:t> </a:t>
            </a:r>
            <a:r>
              <a:rPr lang="cs-CZ" sz="2000" dirty="0"/>
              <a:t>se konala 7. listopadu 1952 v Dělnickém domě v Břeclavi. </a:t>
            </a:r>
            <a:endParaRPr lang="cs-CZ" sz="1900" dirty="0"/>
          </a:p>
        </p:txBody>
      </p:sp>
      <p:sp>
        <p:nvSpPr>
          <p:cNvPr id="4" name="Zástupný symbol pro obsah 2"/>
          <p:cNvSpPr txBox="1">
            <a:spLocks/>
          </p:cNvSpPr>
          <p:nvPr/>
        </p:nvSpPr>
        <p:spPr>
          <a:xfrm>
            <a:off x="1043608" y="2130424"/>
            <a:ext cx="7638020" cy="36809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cs-CZ" sz="1900" dirty="0"/>
          </a:p>
        </p:txBody>
      </p:sp>
      <p:sp>
        <p:nvSpPr>
          <p:cNvPr id="5" name="Nadpis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5400" i="1" dirty="0"/>
          </a:p>
        </p:txBody>
      </p:sp>
      <p:sp>
        <p:nvSpPr>
          <p:cNvPr id="6" name="Podnadpis 2"/>
          <p:cNvSpPr txBox="1">
            <a:spLocks/>
          </p:cNvSpPr>
          <p:nvPr/>
        </p:nvSpPr>
        <p:spPr>
          <a:xfrm>
            <a:off x="1371600" y="3886200"/>
            <a:ext cx="64008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b="1" dirty="0">
              <a:latin typeface="+mj-lt"/>
              <a:ea typeface="+mj-ea"/>
              <a:cs typeface="+mj-cs"/>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4624"/>
            <a:ext cx="446722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Obrázek 7" descr="http://wildcreatures.cz/img/zudro_oko.png"/>
          <p:cNvPicPr/>
          <p:nvPr/>
        </p:nvPicPr>
        <p:blipFill>
          <a:blip r:embed="rId4">
            <a:extLst>
              <a:ext uri="{28A0092B-C50C-407E-A947-70E740481C1C}">
                <a14:useLocalDpi xmlns:a14="http://schemas.microsoft.com/office/drawing/2010/main" val="0"/>
              </a:ext>
            </a:extLst>
          </a:blip>
          <a:srcRect/>
          <a:stretch>
            <a:fillRect/>
          </a:stretch>
        </p:blipFill>
        <p:spPr bwMode="auto">
          <a:xfrm>
            <a:off x="3929092" y="5733255"/>
            <a:ext cx="1432560" cy="1007745"/>
          </a:xfrm>
          <a:prstGeom prst="rect">
            <a:avLst/>
          </a:prstGeom>
          <a:noFill/>
          <a:ln>
            <a:noFill/>
          </a:ln>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8131" y="4075267"/>
            <a:ext cx="3861708"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78898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txBox="1">
            <a:spLocks/>
          </p:cNvSpPr>
          <p:nvPr/>
        </p:nvSpPr>
        <p:spPr>
          <a:xfrm>
            <a:off x="539552" y="1988841"/>
            <a:ext cx="8147248" cy="36499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900" b="1" dirty="0"/>
              <a:t>Výtvarná tvorba </a:t>
            </a:r>
            <a:endParaRPr lang="cs-CZ" sz="1900" b="1" dirty="0" smtClean="0"/>
          </a:p>
          <a:p>
            <a:pPr marL="0" indent="0">
              <a:buNone/>
            </a:pPr>
            <a:r>
              <a:rPr lang="cs-CZ" sz="1900" dirty="0"/>
              <a:t>Rád maloval už jako malé dítě. Nejčastěji maloval krásnou přírodu ve svém okolí, zátiší a postavy. Obrázky i nákresy, které maloval už za svého mládí jen pro sebe, buď rozdal svým známým, nebo je zničil, když už neměl místo, kde by je skladoval. Jeho obrazy, které se nám zachovaly, jsou velmi zdařilé a dávají nám velmi dobrou představu o krásách Podluží. </a:t>
            </a:r>
            <a:endParaRPr lang="cs-CZ" sz="1900" dirty="0" smtClean="0"/>
          </a:p>
          <a:p>
            <a:pPr marL="0" indent="0">
              <a:buNone/>
            </a:pPr>
            <a:endParaRPr lang="cs-CZ" sz="1900" dirty="0"/>
          </a:p>
        </p:txBody>
      </p:sp>
      <p:sp>
        <p:nvSpPr>
          <p:cNvPr id="5" name="Zástupný symbol pro obsah 2"/>
          <p:cNvSpPr txBox="1">
            <a:spLocks/>
          </p:cNvSpPr>
          <p:nvPr/>
        </p:nvSpPr>
        <p:spPr>
          <a:xfrm>
            <a:off x="1043608" y="2130424"/>
            <a:ext cx="7638020" cy="36809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cs-CZ" sz="1900" dirty="0"/>
          </a:p>
        </p:txBody>
      </p:sp>
      <p:sp>
        <p:nvSpPr>
          <p:cNvPr id="6" name="Nadpis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5400" i="1" dirty="0"/>
          </a:p>
        </p:txBody>
      </p:sp>
      <p:sp>
        <p:nvSpPr>
          <p:cNvPr id="7" name="Podnadpis 2"/>
          <p:cNvSpPr txBox="1">
            <a:spLocks/>
          </p:cNvSpPr>
          <p:nvPr/>
        </p:nvSpPr>
        <p:spPr>
          <a:xfrm>
            <a:off x="1371600" y="3886200"/>
            <a:ext cx="64008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b="1" dirty="0">
              <a:latin typeface="+mj-lt"/>
              <a:ea typeface="+mj-ea"/>
              <a:cs typeface="+mj-cs"/>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4624"/>
            <a:ext cx="446722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Obrázek 8" descr="http://wildcreatures.cz/img/zudro_oko.png"/>
          <p:cNvPicPr/>
          <p:nvPr/>
        </p:nvPicPr>
        <p:blipFill>
          <a:blip r:embed="rId3">
            <a:extLst>
              <a:ext uri="{28A0092B-C50C-407E-A947-70E740481C1C}">
                <a14:useLocalDpi xmlns:a14="http://schemas.microsoft.com/office/drawing/2010/main" val="0"/>
              </a:ext>
            </a:extLst>
          </a:blip>
          <a:srcRect/>
          <a:stretch>
            <a:fillRect/>
          </a:stretch>
        </p:blipFill>
        <p:spPr bwMode="auto">
          <a:xfrm>
            <a:off x="3929092" y="5733255"/>
            <a:ext cx="1432560" cy="1007745"/>
          </a:xfrm>
          <a:prstGeom prst="rect">
            <a:avLst/>
          </a:prstGeom>
          <a:noFill/>
          <a:ln>
            <a:noFill/>
          </a:ln>
        </p:spPr>
      </p:pic>
      <p:sp>
        <p:nvSpPr>
          <p:cNvPr id="10" name="Zástupný symbol pro obsah 10"/>
          <p:cNvSpPr txBox="1">
            <a:spLocks/>
          </p:cNvSpPr>
          <p:nvPr/>
        </p:nvSpPr>
        <p:spPr>
          <a:xfrm>
            <a:off x="611560" y="1988841"/>
            <a:ext cx="8075240" cy="36499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cs-CZ" sz="19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078782"/>
            <a:ext cx="3171428" cy="2163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0478" y="3813821"/>
            <a:ext cx="2199403" cy="2687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254210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916832"/>
            <a:ext cx="8291264" cy="3721969"/>
          </a:xfrm>
        </p:spPr>
        <p:txBody>
          <a:bodyPr>
            <a:normAutofit/>
          </a:bodyPr>
          <a:lstStyle/>
          <a:p>
            <a:pPr marL="0" indent="0" algn="just">
              <a:buNone/>
            </a:pPr>
            <a:r>
              <a:rPr lang="cs-CZ" sz="1900" b="1" dirty="0"/>
              <a:t>Literární tvorba </a:t>
            </a:r>
            <a:endParaRPr lang="cs-CZ" sz="1900" b="1" dirty="0" smtClean="0"/>
          </a:p>
          <a:p>
            <a:pPr marL="0" indent="0" algn="just">
              <a:buNone/>
            </a:pPr>
            <a:r>
              <a:rPr lang="cs-CZ" sz="1900" dirty="0"/>
              <a:t>Již v 17 letech začal psát básně. Jeho velkým vzorem byl K. H. </a:t>
            </a:r>
            <a:r>
              <a:rPr lang="cs-CZ" sz="1900" dirty="0" smtClean="0"/>
              <a:t>Mácha. </a:t>
            </a:r>
            <a:r>
              <a:rPr lang="cs-CZ" sz="1900" dirty="0"/>
              <a:t>Většinou se jedná o milostné texty (</a:t>
            </a:r>
            <a:r>
              <a:rPr lang="cs-CZ" sz="1900" i="1" dirty="0"/>
              <a:t>Věčná píseň</a:t>
            </a:r>
            <a:r>
              <a:rPr lang="cs-CZ" sz="1900" dirty="0"/>
              <a:t>; </a:t>
            </a:r>
            <a:r>
              <a:rPr lang="cs-CZ" sz="1900" i="1" dirty="0"/>
              <a:t>Já</a:t>
            </a:r>
            <a:r>
              <a:rPr lang="cs-CZ" sz="1900" dirty="0"/>
              <a:t>; </a:t>
            </a:r>
            <a:r>
              <a:rPr lang="cs-CZ" sz="1900" i="1" dirty="0"/>
              <a:t>První láska</a:t>
            </a:r>
            <a:r>
              <a:rPr lang="cs-CZ" sz="1900" dirty="0"/>
              <a:t>; </a:t>
            </a:r>
            <a:r>
              <a:rPr lang="cs-CZ" sz="1900" i="1" dirty="0"/>
              <a:t>Ukolébavka</a:t>
            </a:r>
            <a:r>
              <a:rPr lang="cs-CZ" sz="1900" dirty="0"/>
              <a:t>) nebo o teskné vzpomínky na zemřelé rodiče (</a:t>
            </a:r>
            <a:r>
              <a:rPr lang="cs-CZ" sz="1900" i="1" dirty="0"/>
              <a:t>U mrtvých rodičů</a:t>
            </a:r>
            <a:r>
              <a:rPr lang="cs-CZ" sz="1900" dirty="0"/>
              <a:t>; </a:t>
            </a:r>
            <a:r>
              <a:rPr lang="cs-CZ" sz="1900" i="1" dirty="0"/>
              <a:t>Matko</a:t>
            </a:r>
            <a:r>
              <a:rPr lang="cs-CZ" sz="1900" dirty="0"/>
              <a:t>; </a:t>
            </a:r>
            <a:r>
              <a:rPr lang="cs-CZ" sz="1900" i="1" dirty="0"/>
              <a:t>Na hřbitově</a:t>
            </a:r>
            <a:r>
              <a:rPr lang="cs-CZ" sz="1900" dirty="0"/>
              <a:t>). První povídka </a:t>
            </a:r>
            <a:r>
              <a:rPr lang="cs-CZ" sz="1900" i="1" dirty="0"/>
              <a:t>V podmořském člunu </a:t>
            </a:r>
            <a:r>
              <a:rPr lang="cs-CZ" sz="1900" dirty="0"/>
              <a:t>vznikla 23. listopadu 1928. </a:t>
            </a:r>
          </a:p>
        </p:txBody>
      </p:sp>
      <p:sp>
        <p:nvSpPr>
          <p:cNvPr id="5" name="Zástupný symbol pro obsah 2"/>
          <p:cNvSpPr txBox="1">
            <a:spLocks/>
          </p:cNvSpPr>
          <p:nvPr/>
        </p:nvSpPr>
        <p:spPr>
          <a:xfrm>
            <a:off x="1043608" y="2130424"/>
            <a:ext cx="7638020" cy="36809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cs-CZ" sz="1900" dirty="0"/>
          </a:p>
        </p:txBody>
      </p:sp>
      <p:sp>
        <p:nvSpPr>
          <p:cNvPr id="6" name="Nadpis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5400" i="1" dirty="0"/>
          </a:p>
        </p:txBody>
      </p:sp>
      <p:sp>
        <p:nvSpPr>
          <p:cNvPr id="7" name="Podnadpis 2"/>
          <p:cNvSpPr txBox="1">
            <a:spLocks/>
          </p:cNvSpPr>
          <p:nvPr/>
        </p:nvSpPr>
        <p:spPr>
          <a:xfrm>
            <a:off x="1371600" y="3886200"/>
            <a:ext cx="64008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b="1" dirty="0">
              <a:latin typeface="+mj-lt"/>
              <a:ea typeface="+mj-ea"/>
              <a:cs typeface="+mj-cs"/>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4624"/>
            <a:ext cx="446722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Obrázek 8" descr="http://wildcreatures.cz/img/zudro_oko.png"/>
          <p:cNvPicPr/>
          <p:nvPr/>
        </p:nvPicPr>
        <p:blipFill>
          <a:blip r:embed="rId3">
            <a:extLst>
              <a:ext uri="{28A0092B-C50C-407E-A947-70E740481C1C}">
                <a14:useLocalDpi xmlns:a14="http://schemas.microsoft.com/office/drawing/2010/main" val="0"/>
              </a:ext>
            </a:extLst>
          </a:blip>
          <a:srcRect/>
          <a:stretch>
            <a:fillRect/>
          </a:stretch>
        </p:blipFill>
        <p:spPr bwMode="auto">
          <a:xfrm>
            <a:off x="3929092" y="5733255"/>
            <a:ext cx="1432560" cy="1007745"/>
          </a:xfrm>
          <a:prstGeom prst="rect">
            <a:avLst/>
          </a:prstGeom>
          <a:noFill/>
          <a:ln>
            <a:noFill/>
          </a:ln>
        </p:spPr>
      </p:pic>
      <p:sp>
        <p:nvSpPr>
          <p:cNvPr id="10" name="Zástupný symbol pro obsah 10"/>
          <p:cNvSpPr txBox="1">
            <a:spLocks/>
          </p:cNvSpPr>
          <p:nvPr/>
        </p:nvSpPr>
        <p:spPr>
          <a:xfrm>
            <a:off x="611560" y="1988841"/>
            <a:ext cx="8075240" cy="36499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cs-CZ" sz="1900" dirty="0"/>
          </a:p>
        </p:txBody>
      </p:sp>
    </p:spTree>
    <p:extLst>
      <p:ext uri="{BB962C8B-B14F-4D97-AF65-F5344CB8AC3E}">
        <p14:creationId xmlns:p14="http://schemas.microsoft.com/office/powerpoint/2010/main" val="9239611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11560" y="2235373"/>
            <a:ext cx="5040560" cy="2679527"/>
          </a:xfrm>
        </p:spPr>
        <p:txBody>
          <a:bodyPr>
            <a:noAutofit/>
          </a:bodyPr>
          <a:lstStyle/>
          <a:p>
            <a:pPr marL="0" indent="0" algn="just">
              <a:buNone/>
            </a:pPr>
            <a:r>
              <a:rPr lang="cs-CZ" sz="1900" b="1" dirty="0" smtClean="0"/>
              <a:t>Malovaný kraj</a:t>
            </a:r>
          </a:p>
          <a:p>
            <a:pPr marL="0" indent="0" algn="just">
              <a:buNone/>
            </a:pPr>
            <a:r>
              <a:rPr lang="cs-CZ" sz="1900" dirty="0" smtClean="0"/>
              <a:t>V </a:t>
            </a:r>
            <a:r>
              <a:rPr lang="cs-CZ" sz="1900" dirty="0"/>
              <a:t>roce 1946 založil </a:t>
            </a:r>
            <a:r>
              <a:rPr lang="cs-CZ" sz="1900" dirty="0" err="1" smtClean="0"/>
              <a:t>F.Mikulecký</a:t>
            </a:r>
            <a:r>
              <a:rPr lang="cs-CZ" sz="1900" dirty="0" smtClean="0"/>
              <a:t> časopis </a:t>
            </a:r>
            <a:r>
              <a:rPr lang="cs-CZ" sz="1900" dirty="0"/>
              <a:t>Malovaný kraj, který se během krátké chvíle stal populárním. Vycházel v Břeclavi jako měsíčník. Hlavním redaktorem byl </a:t>
            </a:r>
            <a:r>
              <a:rPr lang="cs-CZ" sz="1900" dirty="0" err="1" smtClean="0"/>
              <a:t>F.Mikulecký</a:t>
            </a:r>
            <a:r>
              <a:rPr lang="cs-CZ" sz="1900" dirty="0" smtClean="0"/>
              <a:t>.</a:t>
            </a:r>
            <a:endParaRPr lang="cs-CZ" sz="1900" dirty="0"/>
          </a:p>
        </p:txBody>
      </p:sp>
      <p:sp>
        <p:nvSpPr>
          <p:cNvPr id="5" name="Zástupný symbol pro obsah 2"/>
          <p:cNvSpPr txBox="1">
            <a:spLocks/>
          </p:cNvSpPr>
          <p:nvPr/>
        </p:nvSpPr>
        <p:spPr>
          <a:xfrm>
            <a:off x="1043608" y="2130424"/>
            <a:ext cx="7638020" cy="36809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cs-CZ" sz="1900" dirty="0"/>
          </a:p>
        </p:txBody>
      </p:sp>
      <p:sp>
        <p:nvSpPr>
          <p:cNvPr id="7" name="Podnadpis 2"/>
          <p:cNvSpPr txBox="1">
            <a:spLocks/>
          </p:cNvSpPr>
          <p:nvPr/>
        </p:nvSpPr>
        <p:spPr>
          <a:xfrm>
            <a:off x="1371600" y="3886200"/>
            <a:ext cx="64008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b="1" dirty="0">
              <a:latin typeface="+mj-lt"/>
              <a:ea typeface="+mj-ea"/>
              <a:cs typeface="+mj-cs"/>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4624"/>
            <a:ext cx="446722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Obrázek 8" descr="http://wildcreatures.cz/img/zudro_oko.png"/>
          <p:cNvPicPr/>
          <p:nvPr/>
        </p:nvPicPr>
        <p:blipFill>
          <a:blip r:embed="rId3">
            <a:extLst>
              <a:ext uri="{28A0092B-C50C-407E-A947-70E740481C1C}">
                <a14:useLocalDpi xmlns:a14="http://schemas.microsoft.com/office/drawing/2010/main" val="0"/>
              </a:ext>
            </a:extLst>
          </a:blip>
          <a:srcRect/>
          <a:stretch>
            <a:fillRect/>
          </a:stretch>
        </p:blipFill>
        <p:spPr bwMode="auto">
          <a:xfrm>
            <a:off x="3929092" y="5733255"/>
            <a:ext cx="1432560" cy="1007745"/>
          </a:xfrm>
          <a:prstGeom prst="rect">
            <a:avLst/>
          </a:prstGeom>
          <a:noFill/>
          <a:ln>
            <a:noFill/>
          </a:ln>
        </p:spPr>
      </p:pic>
      <p:sp>
        <p:nvSpPr>
          <p:cNvPr id="10" name="Zástupný symbol pro obsah 10"/>
          <p:cNvSpPr txBox="1">
            <a:spLocks/>
          </p:cNvSpPr>
          <p:nvPr/>
        </p:nvSpPr>
        <p:spPr>
          <a:xfrm>
            <a:off x="611560" y="1988841"/>
            <a:ext cx="8075240" cy="36499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cs-CZ" sz="1900" dirty="0"/>
          </a:p>
        </p:txBody>
      </p:sp>
      <p:sp>
        <p:nvSpPr>
          <p:cNvPr id="19" name="Zástupný symbol pro obsah 2"/>
          <p:cNvSpPr txBox="1">
            <a:spLocks/>
          </p:cNvSpPr>
          <p:nvPr/>
        </p:nvSpPr>
        <p:spPr>
          <a:xfrm>
            <a:off x="1196008" y="2282824"/>
            <a:ext cx="7638020" cy="36809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cs-CZ" sz="1900" dirty="0"/>
          </a:p>
        </p:txBody>
      </p:sp>
      <p:sp>
        <p:nvSpPr>
          <p:cNvPr id="20" name="Nadpis 1"/>
          <p:cNvSpPr txBox="1">
            <a:spLocks/>
          </p:cNvSpPr>
          <p:nvPr/>
        </p:nvSpPr>
        <p:spPr>
          <a:xfrm>
            <a:off x="838200" y="22828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5400" i="1" dirty="0"/>
          </a:p>
        </p:txBody>
      </p:sp>
      <p:sp>
        <p:nvSpPr>
          <p:cNvPr id="21" name="Podnadpis 2"/>
          <p:cNvSpPr txBox="1">
            <a:spLocks/>
          </p:cNvSpPr>
          <p:nvPr/>
        </p:nvSpPr>
        <p:spPr>
          <a:xfrm>
            <a:off x="1524000" y="4038600"/>
            <a:ext cx="64008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b="1" dirty="0">
              <a:latin typeface="+mj-lt"/>
              <a:ea typeface="+mj-ea"/>
              <a:cs typeface="+mj-cs"/>
            </a:endParaRPr>
          </a:p>
        </p:txBody>
      </p:sp>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160" y="197024"/>
            <a:ext cx="446722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Obrázek 22" descr="http://wildcreatures.cz/img/zudro_oko.png"/>
          <p:cNvPicPr/>
          <p:nvPr/>
        </p:nvPicPr>
        <p:blipFill>
          <a:blip r:embed="rId3">
            <a:extLst>
              <a:ext uri="{28A0092B-C50C-407E-A947-70E740481C1C}">
                <a14:useLocalDpi xmlns:a14="http://schemas.microsoft.com/office/drawing/2010/main" val="0"/>
              </a:ext>
            </a:extLst>
          </a:blip>
          <a:srcRect/>
          <a:stretch>
            <a:fillRect/>
          </a:stretch>
        </p:blipFill>
        <p:spPr bwMode="auto">
          <a:xfrm>
            <a:off x="4081492" y="5885655"/>
            <a:ext cx="1432560" cy="1007745"/>
          </a:xfrm>
          <a:prstGeom prst="rect">
            <a:avLst/>
          </a:prstGeom>
          <a:noFill/>
          <a:ln>
            <a:noFill/>
          </a:ln>
        </p:spPr>
      </p:pic>
      <p:sp>
        <p:nvSpPr>
          <p:cNvPr id="24" name="Zástupný symbol pro obsah 10"/>
          <p:cNvSpPr txBox="1">
            <a:spLocks/>
          </p:cNvSpPr>
          <p:nvPr/>
        </p:nvSpPr>
        <p:spPr>
          <a:xfrm>
            <a:off x="763960" y="2141241"/>
            <a:ext cx="8075240" cy="36499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cs-CZ" sz="1900" dirty="0"/>
          </a:p>
        </p:txBody>
      </p:sp>
      <p:pic>
        <p:nvPicPr>
          <p:cNvPr id="25" name="Obrázek 24" descr="Časopis Malovaný kraj">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148991" y="2507306"/>
            <a:ext cx="2461609" cy="3456509"/>
          </a:xfrm>
          <a:prstGeom prst="rect">
            <a:avLst/>
          </a:prstGeom>
          <a:noFill/>
          <a:ln>
            <a:noFill/>
          </a:ln>
        </p:spPr>
      </p:pic>
    </p:spTree>
    <p:extLst>
      <p:ext uri="{BB962C8B-B14F-4D97-AF65-F5344CB8AC3E}">
        <p14:creationId xmlns:p14="http://schemas.microsoft.com/office/powerpoint/2010/main" val="42809615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txBox="1">
            <a:spLocks/>
          </p:cNvSpPr>
          <p:nvPr/>
        </p:nvSpPr>
        <p:spPr>
          <a:xfrm>
            <a:off x="539552" y="1988841"/>
            <a:ext cx="8147248" cy="21602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cs-CZ" sz="1900" b="1" dirty="0" smtClean="0"/>
              <a:t>Cimbálová muzika Slovácko </a:t>
            </a:r>
          </a:p>
          <a:p>
            <a:pPr marL="0" indent="0">
              <a:buFont typeface="Arial" panose="020B0604020202020204" pitchFamily="34" charset="0"/>
              <a:buNone/>
            </a:pPr>
            <a:r>
              <a:rPr lang="cs-CZ" sz="1900" dirty="0" smtClean="0"/>
              <a:t>Tato cimbálová muzika patří mezi největší propagátory odkazu </a:t>
            </a:r>
            <a:r>
              <a:rPr lang="cs-CZ" sz="1900" dirty="0" err="1" smtClean="0"/>
              <a:t>F.Mikuleckého</a:t>
            </a:r>
            <a:r>
              <a:rPr lang="cs-CZ" sz="1900" dirty="0" smtClean="0"/>
              <a:t>. Vznikla v roce 1965 původně jako dětská cimbálová </a:t>
            </a:r>
            <a:r>
              <a:rPr lang="cs-CZ" sz="1900" dirty="0" smtClean="0"/>
              <a:t>muzika. </a:t>
            </a:r>
            <a:r>
              <a:rPr lang="cs-CZ" sz="1900" dirty="0" smtClean="0"/>
              <a:t>V čele cimbálky od jejího začátku stál Přemysl </a:t>
            </a:r>
            <a:r>
              <a:rPr lang="cs-CZ" sz="1900" dirty="0" err="1" smtClean="0"/>
              <a:t>Líčeník</a:t>
            </a:r>
            <a:r>
              <a:rPr lang="cs-CZ" sz="1900" dirty="0" smtClean="0"/>
              <a:t>.</a:t>
            </a:r>
          </a:p>
          <a:p>
            <a:pPr marL="0" indent="0">
              <a:buFont typeface="Arial" panose="020B0604020202020204" pitchFamily="34" charset="0"/>
              <a:buNone/>
            </a:pPr>
            <a:r>
              <a:rPr lang="cs-CZ" sz="1900" dirty="0" smtClean="0"/>
              <a:t>CM Slovácko v roce 1980 nahrála na LP </a:t>
            </a:r>
            <a:r>
              <a:rPr lang="cs-CZ" sz="1900" i="1" dirty="0" smtClean="0"/>
              <a:t>Vyšívané písničky </a:t>
            </a:r>
            <a:r>
              <a:rPr lang="cs-CZ" sz="1900" dirty="0" smtClean="0"/>
              <a:t>a v roce 1983 vyšla gramofonová deska </a:t>
            </a:r>
            <a:r>
              <a:rPr lang="cs-CZ" sz="1900" i="1" dirty="0" smtClean="0"/>
              <a:t>Písničky </a:t>
            </a:r>
            <a:r>
              <a:rPr lang="cs-CZ" sz="1900" i="1" dirty="0" err="1" smtClean="0"/>
              <a:t>Fanoše</a:t>
            </a:r>
            <a:r>
              <a:rPr lang="cs-CZ" sz="1900" i="1" dirty="0" smtClean="0"/>
              <a:t> Mikuleckého.</a:t>
            </a:r>
          </a:p>
          <a:p>
            <a:pPr marL="0" indent="0">
              <a:buFont typeface="Arial" panose="020B0604020202020204" pitchFamily="34" charset="0"/>
              <a:buNone/>
            </a:pPr>
            <a:r>
              <a:rPr lang="cs-CZ" sz="1900" dirty="0" smtClean="0"/>
              <a:t>Úspěšnými pokračovateli této výborné cimbálové muziky je CM Slovácko ml. (všechny zakládající členy této cimbálové muziky v hudbě vychoval Přemysl </a:t>
            </a:r>
            <a:r>
              <a:rPr lang="cs-CZ" sz="1900" dirty="0" err="1" smtClean="0"/>
              <a:t>Líčeník</a:t>
            </a:r>
            <a:r>
              <a:rPr lang="cs-CZ" sz="1900" dirty="0" smtClean="0"/>
              <a:t>). Tato mladá CM již nahrála několik CD. </a:t>
            </a:r>
            <a:endParaRPr lang="cs-CZ" sz="1900" dirty="0"/>
          </a:p>
        </p:txBody>
      </p:sp>
      <p:sp>
        <p:nvSpPr>
          <p:cNvPr id="5" name="Zástupný symbol pro obsah 2"/>
          <p:cNvSpPr txBox="1">
            <a:spLocks/>
          </p:cNvSpPr>
          <p:nvPr/>
        </p:nvSpPr>
        <p:spPr>
          <a:xfrm>
            <a:off x="1043608" y="2130424"/>
            <a:ext cx="7638020" cy="36809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cs-CZ" sz="1900" dirty="0"/>
          </a:p>
        </p:txBody>
      </p:sp>
      <p:sp>
        <p:nvSpPr>
          <p:cNvPr id="6" name="Nadpis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5400" i="1" dirty="0"/>
          </a:p>
        </p:txBody>
      </p:sp>
      <p:sp>
        <p:nvSpPr>
          <p:cNvPr id="7" name="Podnadpis 2"/>
          <p:cNvSpPr txBox="1">
            <a:spLocks/>
          </p:cNvSpPr>
          <p:nvPr/>
        </p:nvSpPr>
        <p:spPr>
          <a:xfrm>
            <a:off x="487314" y="3717032"/>
            <a:ext cx="64008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b="1" dirty="0">
              <a:latin typeface="+mj-lt"/>
              <a:ea typeface="+mj-ea"/>
              <a:cs typeface="+mj-cs"/>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4624"/>
            <a:ext cx="446722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Obrázek 8" descr="http://wildcreatures.cz/img/zudro_oko.png"/>
          <p:cNvPicPr/>
          <p:nvPr/>
        </p:nvPicPr>
        <p:blipFill>
          <a:blip r:embed="rId3">
            <a:extLst>
              <a:ext uri="{28A0092B-C50C-407E-A947-70E740481C1C}">
                <a14:useLocalDpi xmlns:a14="http://schemas.microsoft.com/office/drawing/2010/main" val="0"/>
              </a:ext>
            </a:extLst>
          </a:blip>
          <a:srcRect/>
          <a:stretch>
            <a:fillRect/>
          </a:stretch>
        </p:blipFill>
        <p:spPr bwMode="auto">
          <a:xfrm>
            <a:off x="3929092" y="5733255"/>
            <a:ext cx="1432560" cy="1007745"/>
          </a:xfrm>
          <a:prstGeom prst="rect">
            <a:avLst/>
          </a:prstGeom>
          <a:noFill/>
          <a:ln>
            <a:noFill/>
          </a:ln>
        </p:spPr>
      </p:pic>
      <p:sp>
        <p:nvSpPr>
          <p:cNvPr id="10" name="Zástupný symbol pro obsah 10"/>
          <p:cNvSpPr txBox="1">
            <a:spLocks/>
          </p:cNvSpPr>
          <p:nvPr/>
        </p:nvSpPr>
        <p:spPr>
          <a:xfrm>
            <a:off x="611560" y="1988841"/>
            <a:ext cx="8075240" cy="36499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cs-CZ" sz="1900"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889710"/>
            <a:ext cx="2462461" cy="1581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3005" y="4847259"/>
            <a:ext cx="2825195" cy="1583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941403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txBox="1">
            <a:spLocks/>
          </p:cNvSpPr>
          <p:nvPr/>
        </p:nvSpPr>
        <p:spPr>
          <a:xfrm>
            <a:off x="539552" y="1988841"/>
            <a:ext cx="8147248" cy="36499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900" dirty="0"/>
          </a:p>
        </p:txBody>
      </p:sp>
      <p:sp>
        <p:nvSpPr>
          <p:cNvPr id="5" name="Zástupný symbol pro obsah 2"/>
          <p:cNvSpPr txBox="1">
            <a:spLocks/>
          </p:cNvSpPr>
          <p:nvPr/>
        </p:nvSpPr>
        <p:spPr>
          <a:xfrm>
            <a:off x="1043608" y="2130424"/>
            <a:ext cx="7638020" cy="36809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cs-CZ" sz="1900" dirty="0"/>
          </a:p>
        </p:txBody>
      </p:sp>
      <p:sp>
        <p:nvSpPr>
          <p:cNvPr id="6" name="Nadpis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5400" i="1" dirty="0"/>
          </a:p>
        </p:txBody>
      </p:sp>
      <p:sp>
        <p:nvSpPr>
          <p:cNvPr id="7" name="Podnadpis 2"/>
          <p:cNvSpPr txBox="1">
            <a:spLocks/>
          </p:cNvSpPr>
          <p:nvPr/>
        </p:nvSpPr>
        <p:spPr>
          <a:xfrm>
            <a:off x="728692" y="2492896"/>
            <a:ext cx="64008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b="1" dirty="0">
              <a:latin typeface="+mj-lt"/>
              <a:ea typeface="+mj-ea"/>
              <a:cs typeface="+mj-cs"/>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4624"/>
            <a:ext cx="446722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Obrázek 8" descr="http://wildcreatures.cz/img/zudro_oko.png"/>
          <p:cNvPicPr/>
          <p:nvPr/>
        </p:nvPicPr>
        <p:blipFill>
          <a:blip r:embed="rId3">
            <a:extLst>
              <a:ext uri="{28A0092B-C50C-407E-A947-70E740481C1C}">
                <a14:useLocalDpi xmlns:a14="http://schemas.microsoft.com/office/drawing/2010/main" val="0"/>
              </a:ext>
            </a:extLst>
          </a:blip>
          <a:srcRect/>
          <a:stretch>
            <a:fillRect/>
          </a:stretch>
        </p:blipFill>
        <p:spPr bwMode="auto">
          <a:xfrm>
            <a:off x="3929092" y="5733255"/>
            <a:ext cx="1432560" cy="1007745"/>
          </a:xfrm>
          <a:prstGeom prst="rect">
            <a:avLst/>
          </a:prstGeom>
          <a:noFill/>
          <a:ln>
            <a:noFill/>
          </a:ln>
        </p:spPr>
      </p:pic>
      <p:sp>
        <p:nvSpPr>
          <p:cNvPr id="10" name="Zástupný symbol pro obsah 10"/>
          <p:cNvSpPr txBox="1">
            <a:spLocks/>
          </p:cNvSpPr>
          <p:nvPr/>
        </p:nvSpPr>
        <p:spPr>
          <a:xfrm>
            <a:off x="611560" y="1988841"/>
            <a:ext cx="8075240" cy="36499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cs-CZ" sz="1900" dirty="0"/>
          </a:p>
        </p:txBody>
      </p:sp>
      <p:sp>
        <p:nvSpPr>
          <p:cNvPr id="13" name="Obdélník 12"/>
          <p:cNvSpPr/>
          <p:nvPr/>
        </p:nvSpPr>
        <p:spPr>
          <a:xfrm>
            <a:off x="827584" y="2123564"/>
            <a:ext cx="8136904" cy="2723823"/>
          </a:xfrm>
          <a:prstGeom prst="rect">
            <a:avLst/>
          </a:prstGeom>
        </p:spPr>
        <p:txBody>
          <a:bodyPr wrap="square">
            <a:spAutoFit/>
          </a:bodyPr>
          <a:lstStyle/>
          <a:p>
            <a:r>
              <a:rPr lang="cs-CZ" sz="1900" b="1" dirty="0" smtClean="0"/>
              <a:t>Film „Opera </a:t>
            </a:r>
            <a:r>
              <a:rPr lang="cs-CZ" sz="1900" b="1" dirty="0"/>
              <a:t>ve </a:t>
            </a:r>
            <a:r>
              <a:rPr lang="cs-CZ" sz="1900" b="1" dirty="0" smtClean="0"/>
              <a:t>vinici“</a:t>
            </a:r>
          </a:p>
          <a:p>
            <a:pPr algn="just"/>
            <a:r>
              <a:rPr lang="cs-CZ" sz="1900" dirty="0"/>
              <a:t>V roce 1981 natočil filmový režisér Jaromil Jireš celovečerní film o </a:t>
            </a:r>
            <a:r>
              <a:rPr lang="cs-CZ" sz="1900" dirty="0" err="1"/>
              <a:t>Fanoši</a:t>
            </a:r>
            <a:r>
              <a:rPr lang="cs-CZ" sz="1900" dirty="0"/>
              <a:t> Mikuleckém, přírodě a krajině v okolí Mikulčic. </a:t>
            </a:r>
          </a:p>
          <a:p>
            <a:pPr algn="just"/>
            <a:r>
              <a:rPr lang="cs-CZ" sz="1900" dirty="0"/>
              <a:t>Natáčení filmu se zúčastnila spousta místních lidí a CM </a:t>
            </a:r>
            <a:r>
              <a:rPr lang="cs-CZ" sz="1900" dirty="0" smtClean="0"/>
              <a:t>Slovácko.  </a:t>
            </a:r>
            <a:r>
              <a:rPr lang="cs-CZ" sz="1900" dirty="0"/>
              <a:t>Film byl velkým zklamáním jak pro diváky, tak pro místní občany. Někteří lidé v něm dokonce odmítali hrát, protože nesouhlasili se scénářem. </a:t>
            </a:r>
            <a:r>
              <a:rPr lang="cs-CZ" sz="1900" dirty="0" err="1" smtClean="0"/>
              <a:t>F.Mikulecký</a:t>
            </a:r>
            <a:r>
              <a:rPr lang="cs-CZ" sz="1900" dirty="0" smtClean="0"/>
              <a:t> </a:t>
            </a:r>
            <a:r>
              <a:rPr lang="cs-CZ" sz="1900" dirty="0"/>
              <a:t>zde vystupuje jako obyčejný snílek, bohém a člověk naprosto mimo realitu a to místním občanům samozřejmě vadilo. Film alespoň věrohodně popisuje různé zvyky na Podluží, ukazuje krásu jihomoravské přírody a obsahuje nejznámější písně </a:t>
            </a:r>
            <a:r>
              <a:rPr lang="cs-CZ" sz="1900" dirty="0" err="1" smtClean="0"/>
              <a:t>F.Mikuleckého</a:t>
            </a:r>
            <a:r>
              <a:rPr lang="cs-CZ" sz="1900" smtClean="0"/>
              <a:t>. </a:t>
            </a:r>
            <a:r>
              <a:rPr lang="cs-CZ" sz="1900" b="1" smtClean="0"/>
              <a:t> </a:t>
            </a:r>
            <a:endParaRPr lang="cs-CZ" sz="1900" dirty="0"/>
          </a:p>
        </p:txBody>
      </p:sp>
    </p:spTree>
    <p:extLst>
      <p:ext uri="{BB962C8B-B14F-4D97-AF65-F5344CB8AC3E}">
        <p14:creationId xmlns:p14="http://schemas.microsoft.com/office/powerpoint/2010/main" val="166258418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147</TotalTime>
  <Words>795</Words>
  <Application>Microsoft Office PowerPoint</Application>
  <PresentationFormat>Předvádění na obrazovce (4:3)</PresentationFormat>
  <Paragraphs>33</Paragraphs>
  <Slides>13</Slides>
  <Notes>0</Notes>
  <HiddenSlides>0</HiddenSlides>
  <MMClips>0</MMClips>
  <ScaleCrop>false</ScaleCrop>
  <HeadingPairs>
    <vt:vector size="4" baseType="variant">
      <vt:variant>
        <vt:lpstr>Motiv</vt:lpstr>
      </vt:variant>
      <vt:variant>
        <vt:i4>1</vt:i4>
      </vt:variant>
      <vt:variant>
        <vt:lpstr>Nadpisy snímků</vt:lpstr>
      </vt:variant>
      <vt:variant>
        <vt:i4>13</vt:i4>
      </vt:variant>
    </vt:vector>
  </HeadingPairs>
  <TitlesOfParts>
    <vt:vector size="14" baseType="lpstr">
      <vt:lpstr>Motiv systému Office</vt:lpstr>
      <vt:lpstr>Fanoš Mikulecký</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DOMA</dc:creator>
  <cp:lastModifiedBy>DOMA</cp:lastModifiedBy>
  <cp:revision>28</cp:revision>
  <dcterms:created xsi:type="dcterms:W3CDTF">2017-02-14T19:47:18Z</dcterms:created>
  <dcterms:modified xsi:type="dcterms:W3CDTF">2017-02-20T17:44:31Z</dcterms:modified>
</cp:coreProperties>
</file>