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6" r:id="rId2"/>
    <p:sldId id="258" r:id="rId3"/>
    <p:sldId id="264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9" autoAdjust="0"/>
  </p:normalViewPr>
  <p:slideViewPr>
    <p:cSldViewPr>
      <p:cViewPr varScale="1">
        <p:scale>
          <a:sx n="55" d="100"/>
          <a:sy n="55" d="100"/>
        </p:scale>
        <p:origin x="-90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EA7DF-4E0D-48A9-A1CB-914ACE9ADD71}" type="datetimeFigureOut">
              <a:rPr lang="cs-CZ" smtClean="0"/>
              <a:pPr/>
              <a:t>9.3.2017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AFC44-0B0E-47DE-B301-DC0658DF3D9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AFC44-0B0E-47DE-B301-DC0658DF3D93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AFC44-0B0E-47DE-B301-DC0658DF3D93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9.3.2017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9.3.2017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9.3.2017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9.3.2017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9.3.2017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9.3.2017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9.3.2017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9.3.2017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9.3.2017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9.3.2017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9.3.2017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9.3.2017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aroslav-jurcak.xf.cz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571480"/>
            <a:ext cx="7772400" cy="1951281"/>
          </a:xfrm>
        </p:spPr>
        <p:txBody>
          <a:bodyPr>
            <a:normAutofit/>
          </a:bodyPr>
          <a:lstStyle/>
          <a:p>
            <a:r>
              <a:rPr lang="cs-CZ" dirty="0" smtClean="0"/>
              <a:t>Akademický sochař </a:t>
            </a:r>
            <a:br>
              <a:rPr lang="cs-CZ" dirty="0" smtClean="0"/>
            </a:br>
            <a:r>
              <a:rPr lang="cs-CZ" dirty="0" smtClean="0"/>
              <a:t>Jaroslav </a:t>
            </a:r>
            <a:r>
              <a:rPr lang="cs-CZ" dirty="0" err="1" smtClean="0"/>
              <a:t>Jurčák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571744"/>
            <a:ext cx="6400800" cy="1673752"/>
          </a:xfrm>
        </p:spPr>
        <p:txBody>
          <a:bodyPr/>
          <a:lstStyle/>
          <a:p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17.6.1937-12.9.2016</a:t>
            </a: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9218" name="Picture 2" descr="http://www.jaroslav-jurcak.xf.cz/styly/Jaros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3357562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accent5">
                    <a:lumMod val="75000"/>
                  </a:schemeClr>
                </a:solidFill>
              </a:rPr>
              <a:t>Narozen: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17. června 1937 ve Valticích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5100" dirty="0" smtClean="0"/>
              <a:t>V letech 1952-56 studoval v Uherském Hradišti u profesora Jana Habarty, následně pak v Praze u Karla Pokorného a Karla Hladíka. Tamtéž absolvoval i čestný rok. Získal Cenu AVU v oboru sochařství.</a:t>
            </a:r>
          </a:p>
          <a:p>
            <a:r>
              <a:rPr lang="cs-CZ" sz="5100" dirty="0" smtClean="0"/>
              <a:t>  </a:t>
            </a:r>
            <a:r>
              <a:rPr lang="cs-CZ" sz="5100" dirty="0" smtClean="0"/>
              <a:t>Tvořil </a:t>
            </a:r>
            <a:r>
              <a:rPr lang="cs-CZ" sz="5100" dirty="0" smtClean="0"/>
              <a:t>monumentální i komorní plastiky z kamene, bronzu, cínu, dřeva i kameniny. </a:t>
            </a:r>
            <a:r>
              <a:rPr lang="cs-CZ" sz="5100" dirty="0" smtClean="0"/>
              <a:t>Věnoval </a:t>
            </a:r>
            <a:r>
              <a:rPr lang="cs-CZ" sz="5100" dirty="0" smtClean="0"/>
              <a:t>se i karikatuře a medailérství. </a:t>
            </a:r>
          </a:p>
          <a:p>
            <a:r>
              <a:rPr lang="cs-CZ" sz="5100" dirty="0" smtClean="0"/>
              <a:t>Jeho práce jsou v soukromých sbírkách v Německu, Švédsku, Itálii, Francii, Rusku, Rakousku a USA.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/>
              <a:t>Můj šťastný život-Jaroslav  </a:t>
            </a:r>
            <a:r>
              <a:rPr lang="cs-CZ" sz="4000" dirty="0" err="1" smtClean="0"/>
              <a:t>Jurčák</a:t>
            </a:r>
            <a:r>
              <a:rPr lang="cs-CZ" sz="4000" dirty="0" smtClean="0"/>
              <a:t>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"Hodně se už o tom napsalo, přesto mne stále udivuje, když se zpětně podívám na své dětství a tehdejší svět, kolik změn se událo za jeden lidský život. Proto jsem se rozhodl zaznamenat skutečnosti o lidech se kterými jsem se setkával a době ve které jsem se nacházel."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23554" name="Picture 2" descr="C:\Users\makuvl\Desktop\knih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3571876"/>
            <a:ext cx="2453779" cy="29712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Ocenění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6280"/>
          </a:xfrm>
        </p:spPr>
        <p:txBody>
          <a:bodyPr>
            <a:normAutofit/>
          </a:bodyPr>
          <a:lstStyle/>
          <a:p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1962 </a:t>
            </a:r>
            <a:r>
              <a:rPr lang="cs-CZ" sz="2400" dirty="0" smtClean="0"/>
              <a:t>Cena Akademie výtvarných umění v oboru </a:t>
            </a:r>
            <a:r>
              <a:rPr lang="cs-CZ" sz="2400" dirty="0" smtClean="0"/>
              <a:t>sochařství</a:t>
            </a:r>
            <a:br>
              <a:rPr lang="cs-CZ" sz="2400" dirty="0" smtClean="0"/>
            </a:br>
            <a:r>
              <a:rPr lang="cs-CZ" sz="2400" dirty="0" smtClean="0"/>
              <a:t>1983 </a:t>
            </a:r>
            <a:r>
              <a:rPr lang="cs-CZ" sz="2400" dirty="0" smtClean="0"/>
              <a:t>Ocenění v celostátní soutěži na pomník Antonína Dvořáka v </a:t>
            </a:r>
            <a:r>
              <a:rPr lang="cs-CZ" sz="2400" dirty="0" err="1" smtClean="0"/>
              <a:t>Nelahozevsi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1984 Ocenění v celostátní soutěži na pomník Mikoláše Alše pro Prahu</a:t>
            </a:r>
            <a:br>
              <a:rPr lang="cs-CZ" sz="2400" dirty="0" smtClean="0"/>
            </a:br>
            <a:r>
              <a:rPr lang="cs-CZ" sz="2400" dirty="0" smtClean="0"/>
              <a:t>1991 3.cena za soutěžní návrh na desetikorunovou minci-</a:t>
            </a:r>
            <a:r>
              <a:rPr lang="cs-CZ" sz="2400" dirty="0" err="1" smtClean="0"/>
              <a:t>A</a:t>
            </a:r>
            <a:r>
              <a:rPr lang="cs-CZ" sz="2400" dirty="0" smtClean="0"/>
              <a:t>.</a:t>
            </a:r>
            <a:r>
              <a:rPr lang="cs-CZ" sz="2400" dirty="0" err="1" smtClean="0"/>
              <a:t>Rašín</a:t>
            </a:r>
            <a:endParaRPr lang="cs-CZ" sz="2400" dirty="0"/>
          </a:p>
        </p:txBody>
      </p:sp>
      <p:pic>
        <p:nvPicPr>
          <p:cNvPr id="4098" name="Picture 2" descr="Výsledek obrázku pro Jaroslav Jurčá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28604"/>
            <a:ext cx="1956186" cy="2672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00B050"/>
                </a:solidFill>
              </a:rPr>
              <a:t>Realizace</a:t>
            </a:r>
            <a:endParaRPr lang="cs-CZ" sz="24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354531"/>
          </a:xfrm>
        </p:spPr>
        <p:txBody>
          <a:bodyPr>
            <a:normAutofit fontScale="47500" lnSpcReduction="20000"/>
          </a:bodyPr>
          <a:lstStyle/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4200" dirty="0" smtClean="0"/>
          </a:p>
          <a:p>
            <a:r>
              <a:rPr lang="cs-CZ" sz="4200" dirty="0" smtClean="0"/>
              <a:t>1970 </a:t>
            </a:r>
            <a:r>
              <a:rPr lang="cs-CZ" sz="4200" dirty="0" smtClean="0"/>
              <a:t>busta J</a:t>
            </a:r>
            <a:r>
              <a:rPr lang="cs-CZ" sz="4200" dirty="0" smtClean="0"/>
              <a:t>. A. Komenského</a:t>
            </a:r>
            <a:r>
              <a:rPr lang="cs-CZ" sz="4200" dirty="0" smtClean="0"/>
              <a:t>, </a:t>
            </a:r>
            <a:r>
              <a:rPr lang="cs-CZ" sz="4200" dirty="0" err="1" smtClean="0"/>
              <a:t>Žeravice</a:t>
            </a:r>
            <a:r>
              <a:rPr lang="cs-CZ" sz="4200" dirty="0" smtClean="0"/>
              <a:t/>
            </a:r>
            <a:br>
              <a:rPr lang="cs-CZ" sz="4200" dirty="0" smtClean="0"/>
            </a:br>
            <a:r>
              <a:rPr lang="cs-CZ" sz="4200" dirty="0" smtClean="0"/>
              <a:t>1976 pomník padlým sovětským vojákům, Hrušky</a:t>
            </a:r>
            <a:br>
              <a:rPr lang="cs-CZ" sz="4200" dirty="0" smtClean="0"/>
            </a:br>
            <a:r>
              <a:rPr lang="cs-CZ" sz="4200" dirty="0" smtClean="0"/>
              <a:t>1977 památník osvobození, </a:t>
            </a:r>
            <a:r>
              <a:rPr lang="cs-CZ" sz="4200" dirty="0" smtClean="0"/>
              <a:t>Lednice</a:t>
            </a:r>
            <a:r>
              <a:rPr lang="cs-CZ" sz="4200" dirty="0" smtClean="0"/>
              <a:t/>
            </a:r>
            <a:br>
              <a:rPr lang="cs-CZ" sz="4200" dirty="0" smtClean="0"/>
            </a:br>
            <a:r>
              <a:rPr lang="cs-CZ" sz="4200" dirty="0" smtClean="0"/>
              <a:t>1981 plastika před k.p. </a:t>
            </a:r>
            <a:r>
              <a:rPr lang="cs-CZ" sz="4200" dirty="0" smtClean="0"/>
              <a:t>Sigma </a:t>
            </a:r>
            <a:r>
              <a:rPr lang="cs-CZ" sz="4200" dirty="0" smtClean="0"/>
              <a:t>v Hodoníně</a:t>
            </a:r>
            <a:br>
              <a:rPr lang="cs-CZ" sz="4200" dirty="0" smtClean="0"/>
            </a:br>
            <a:r>
              <a:rPr lang="cs-CZ" sz="4200" dirty="0" smtClean="0"/>
              <a:t>1988 busta </a:t>
            </a:r>
            <a:r>
              <a:rPr lang="cs-CZ" sz="4200" dirty="0" err="1" smtClean="0"/>
              <a:t>Fanoše</a:t>
            </a:r>
            <a:r>
              <a:rPr lang="cs-CZ" sz="4200" dirty="0" smtClean="0"/>
              <a:t> </a:t>
            </a:r>
            <a:r>
              <a:rPr lang="cs-CZ" sz="4200" dirty="0" err="1" smtClean="0"/>
              <a:t>Mikuleckého</a:t>
            </a:r>
            <a:r>
              <a:rPr lang="cs-CZ" sz="4200" dirty="0" smtClean="0"/>
              <a:t>, Kulturní dům v Mikulčicích</a:t>
            </a:r>
            <a:br>
              <a:rPr lang="cs-CZ" sz="4200" dirty="0" smtClean="0"/>
            </a:br>
            <a:r>
              <a:rPr lang="cs-CZ" sz="4200" dirty="0" smtClean="0"/>
              <a:t>1989 plastika "Léto" v </a:t>
            </a:r>
            <a:r>
              <a:rPr lang="cs-CZ" sz="4200" dirty="0" err="1" smtClean="0"/>
              <a:t>Prušánkách</a:t>
            </a:r>
            <a:r>
              <a:rPr lang="cs-CZ" sz="4200" dirty="0" smtClean="0"/>
              <a:t> </a:t>
            </a:r>
            <a:br>
              <a:rPr lang="cs-CZ" sz="4200" dirty="0" smtClean="0"/>
            </a:br>
            <a:r>
              <a:rPr lang="cs-CZ" sz="4200" dirty="0" smtClean="0"/>
              <a:t>1991 Portrét T:G:Masaryka na </a:t>
            </a:r>
            <a:r>
              <a:rPr lang="cs-CZ" sz="4200" dirty="0" smtClean="0"/>
              <a:t>místě, </a:t>
            </a:r>
            <a:r>
              <a:rPr lang="cs-CZ" sz="4200" dirty="0" smtClean="0"/>
              <a:t>kde stál jeho rodný domek v Hodoníně</a:t>
            </a:r>
            <a:br>
              <a:rPr lang="cs-CZ" sz="4200" dirty="0" smtClean="0"/>
            </a:br>
            <a:r>
              <a:rPr lang="cs-CZ" sz="4200" dirty="0" smtClean="0"/>
              <a:t>1995 reliéf J</a:t>
            </a:r>
            <a:r>
              <a:rPr lang="cs-CZ" sz="4200" dirty="0" smtClean="0"/>
              <a:t>. </a:t>
            </a:r>
            <a:r>
              <a:rPr lang="cs-CZ" sz="4200" dirty="0" err="1" smtClean="0"/>
              <a:t>Dobrovolského</a:t>
            </a:r>
            <a:r>
              <a:rPr lang="cs-CZ" sz="4200" dirty="0" smtClean="0"/>
              <a:t> </a:t>
            </a:r>
            <a:r>
              <a:rPr lang="cs-CZ" sz="4200" dirty="0" smtClean="0"/>
              <a:t>, Městský úřad v </a:t>
            </a:r>
            <a:r>
              <a:rPr lang="cs-CZ" sz="4200" dirty="0" smtClean="0"/>
              <a:t>Hodoníně</a:t>
            </a:r>
            <a:r>
              <a:rPr lang="cs-CZ" sz="4200" dirty="0" smtClean="0"/>
              <a:t/>
            </a:r>
            <a:br>
              <a:rPr lang="cs-CZ" sz="4200" dirty="0" smtClean="0"/>
            </a:br>
            <a:r>
              <a:rPr lang="cs-CZ" sz="4200" dirty="0" smtClean="0"/>
              <a:t>2008 Reliéf jako součást pomníku </a:t>
            </a:r>
            <a:r>
              <a:rPr lang="cs-CZ" sz="4200" dirty="0" err="1" smtClean="0"/>
              <a:t>T.G.Masaryka</a:t>
            </a:r>
            <a:r>
              <a:rPr lang="cs-CZ" sz="4200" dirty="0" smtClean="0"/>
              <a:t> v </a:t>
            </a:r>
            <a:r>
              <a:rPr lang="cs-CZ" sz="4200" dirty="0" smtClean="0"/>
              <a:t>Hodoníně</a:t>
            </a:r>
          </a:p>
          <a:p>
            <a:pPr>
              <a:buNone/>
            </a:pPr>
            <a:r>
              <a:rPr lang="cs-CZ" sz="4200" dirty="0" smtClean="0"/>
              <a:t>     2013 socha svatého Urbana v Mikul</a:t>
            </a:r>
            <a:r>
              <a:rPr lang="cs-CZ" sz="4200" dirty="0" smtClean="0"/>
              <a:t>čicích</a:t>
            </a:r>
            <a:endParaRPr lang="cs-CZ" sz="4200" dirty="0"/>
          </a:p>
        </p:txBody>
      </p:sp>
      <p:pic>
        <p:nvPicPr>
          <p:cNvPr id="3074" name="Picture 2" descr="Výsledek obrázku pro Jaroslav Jurčá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500042"/>
            <a:ext cx="3214709" cy="2409908"/>
          </a:xfrm>
          <a:prstGeom prst="rect">
            <a:avLst/>
          </a:prstGeom>
          <a:noFill/>
        </p:spPr>
      </p:pic>
      <p:pic>
        <p:nvPicPr>
          <p:cNvPr id="5" name="Picture 2" descr="http://www.mikulcice.cz/data/editor/123cs_1_big.jpg?gcm_date=13891009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428604"/>
            <a:ext cx="1691446" cy="2357453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4800" dirty="0" smtClean="0">
                <a:solidFill>
                  <a:srgbClr val="92D050"/>
                </a:solidFill>
              </a:rPr>
              <a:t>        Děkuji </a:t>
            </a:r>
            <a:r>
              <a:rPr lang="cs-CZ" sz="4800" dirty="0" smtClean="0">
                <a:solidFill>
                  <a:srgbClr val="92D050"/>
                </a:solidFill>
              </a:rPr>
              <a:t>za </a:t>
            </a:r>
            <a:r>
              <a:rPr lang="cs-CZ" sz="4800" dirty="0" smtClean="0">
                <a:solidFill>
                  <a:srgbClr val="92D050"/>
                </a:solidFill>
              </a:rPr>
              <a:t>pozornost</a:t>
            </a:r>
          </a:p>
          <a:p>
            <a:pPr>
              <a:buNone/>
            </a:pPr>
            <a:r>
              <a:rPr lang="cs-CZ" sz="4800" dirty="0" smtClean="0">
                <a:solidFill>
                  <a:srgbClr val="92D050"/>
                </a:solidFill>
              </a:rPr>
              <a:t>        </a:t>
            </a:r>
            <a:r>
              <a:rPr lang="cs-CZ" sz="4800" dirty="0" smtClean="0">
                <a:solidFill>
                  <a:srgbClr val="92D050"/>
                </a:solidFill>
                <a:sym typeface="Wingdings" pitchFamily="2" charset="2"/>
              </a:rPr>
              <a:t></a:t>
            </a:r>
            <a:r>
              <a:rPr lang="cs-CZ" sz="4800" dirty="0" smtClean="0">
                <a:solidFill>
                  <a:srgbClr val="92D050"/>
                </a:solidFill>
              </a:rPr>
              <a:t> Vojtěch </a:t>
            </a:r>
            <a:r>
              <a:rPr lang="cs-CZ" sz="4800" dirty="0" err="1" smtClean="0">
                <a:solidFill>
                  <a:srgbClr val="92D050"/>
                </a:solidFill>
              </a:rPr>
              <a:t>Vavrys</a:t>
            </a:r>
            <a:r>
              <a:rPr lang="cs-CZ" sz="4800" dirty="0" smtClean="0">
                <a:solidFill>
                  <a:srgbClr val="92D050"/>
                </a:solidFill>
              </a:rPr>
              <a:t> </a:t>
            </a:r>
            <a:r>
              <a:rPr lang="cs-CZ" sz="4800" dirty="0" smtClean="0">
                <a:solidFill>
                  <a:srgbClr val="92D050"/>
                </a:solidFill>
                <a:sym typeface="Wingdings" pitchFamily="2" charset="2"/>
              </a:rPr>
              <a:t></a:t>
            </a:r>
            <a:endParaRPr lang="cs-CZ" sz="48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Zdroje:</a:t>
            </a:r>
            <a:endParaRPr lang="cs-CZ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jaroslav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jurcak.xf.cz</a:t>
            </a:r>
            <a:r>
              <a:rPr lang="cs-CZ" dirty="0" smtClean="0">
                <a:hlinkClick r:id="rId2"/>
              </a:rPr>
              <a:t>/index.</a:t>
            </a:r>
            <a:r>
              <a:rPr lang="cs-CZ" dirty="0" err="1" smtClean="0">
                <a:hlinkClick r:id="rId2"/>
              </a:rPr>
              <a:t>html</a:t>
            </a:r>
            <a:r>
              <a:rPr lang="cs-CZ" dirty="0" smtClean="0"/>
              <a:t>  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mikulcice.cz</a:t>
            </a:r>
            <a:r>
              <a:rPr lang="cs-CZ" dirty="0" smtClean="0"/>
              <a:t>/o-obci/informace-o-obci/</a:t>
            </a:r>
            <a:r>
              <a:rPr lang="cs-CZ" dirty="0" err="1" smtClean="0"/>
              <a:t>vyznamne</a:t>
            </a:r>
            <a:r>
              <a:rPr lang="cs-CZ" dirty="0" smtClean="0"/>
              <a:t>-osobnosti/akademicky-</a:t>
            </a:r>
            <a:r>
              <a:rPr lang="cs-CZ" dirty="0" err="1" smtClean="0"/>
              <a:t>sochar</a:t>
            </a:r>
            <a:r>
              <a:rPr lang="cs-CZ" dirty="0" smtClean="0"/>
              <a:t>-</a:t>
            </a:r>
            <a:r>
              <a:rPr lang="cs-CZ" dirty="0" err="1" smtClean="0"/>
              <a:t>jaroslav</a:t>
            </a:r>
            <a:r>
              <a:rPr lang="cs-CZ" dirty="0" smtClean="0"/>
              <a:t>-</a:t>
            </a:r>
            <a:r>
              <a:rPr lang="cs-CZ" dirty="0" err="1" smtClean="0"/>
              <a:t>jurcak</a:t>
            </a:r>
            <a:r>
              <a:rPr lang="cs-CZ" dirty="0" smtClean="0"/>
              <a:t>/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150</TotalTime>
  <Words>87</Words>
  <Application>Microsoft Office PowerPoint</Application>
  <PresentationFormat>Předvádění na obrazovce (4:3)</PresentationFormat>
  <Paragraphs>30</Paragraphs>
  <Slides>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Lití písma</vt:lpstr>
      <vt:lpstr>Akademický sochař  Jaroslav Jurčák</vt:lpstr>
      <vt:lpstr>Narozen: 17. června 1937 ve Valticích</vt:lpstr>
      <vt:lpstr>Můj šťastný život-Jaroslav  Jurčák </vt:lpstr>
      <vt:lpstr>Ocenění</vt:lpstr>
      <vt:lpstr>Realizace</vt:lpstr>
      <vt:lpstr>Snímek 6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Jaroslav Jurčák</dc:title>
  <dc:creator>David</dc:creator>
  <cp:lastModifiedBy>makuvl</cp:lastModifiedBy>
  <cp:revision>14</cp:revision>
  <dcterms:created xsi:type="dcterms:W3CDTF">2017-02-24T12:09:52Z</dcterms:created>
  <dcterms:modified xsi:type="dcterms:W3CDTF">2017-03-09T09:38:39Z</dcterms:modified>
</cp:coreProperties>
</file>