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1" d="100"/>
          <a:sy n="91" d="100"/>
        </p:scale>
        <p:origin x="84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11A16-C09C-4C4B-B5C2-A9B80BB6A4F9}" type="datetimeFigureOut">
              <a:rPr lang="cs-CZ" smtClean="0"/>
              <a:t>12.11.2019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8C98E-0251-4848-BE47-01D063FC5B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5486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11A16-C09C-4C4B-B5C2-A9B80BB6A4F9}" type="datetimeFigureOut">
              <a:rPr lang="cs-CZ" smtClean="0"/>
              <a:t>12.11.2019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8C98E-0251-4848-BE47-01D063FC5B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2860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11A16-C09C-4C4B-B5C2-A9B80BB6A4F9}" type="datetimeFigureOut">
              <a:rPr lang="cs-CZ" smtClean="0"/>
              <a:t>12.11.2019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8C98E-0251-4848-BE47-01D063FC5B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8087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11A16-C09C-4C4B-B5C2-A9B80BB6A4F9}" type="datetimeFigureOut">
              <a:rPr lang="cs-CZ" smtClean="0"/>
              <a:t>12.11.2019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8C98E-0251-4848-BE47-01D063FC5B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1095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11A16-C09C-4C4B-B5C2-A9B80BB6A4F9}" type="datetimeFigureOut">
              <a:rPr lang="cs-CZ" smtClean="0"/>
              <a:t>12.11.2019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8C98E-0251-4848-BE47-01D063FC5B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9785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11A16-C09C-4C4B-B5C2-A9B80BB6A4F9}" type="datetimeFigureOut">
              <a:rPr lang="cs-CZ" smtClean="0"/>
              <a:t>12.11.2019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8C98E-0251-4848-BE47-01D063FC5B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6431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11A16-C09C-4C4B-B5C2-A9B80BB6A4F9}" type="datetimeFigureOut">
              <a:rPr lang="cs-CZ" smtClean="0"/>
              <a:t>12.11.2019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8C98E-0251-4848-BE47-01D063FC5B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7201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11A16-C09C-4C4B-B5C2-A9B80BB6A4F9}" type="datetimeFigureOut">
              <a:rPr lang="cs-CZ" smtClean="0"/>
              <a:t>12.11.2019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8C98E-0251-4848-BE47-01D063FC5B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7198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11A16-C09C-4C4B-B5C2-A9B80BB6A4F9}" type="datetimeFigureOut">
              <a:rPr lang="cs-CZ" smtClean="0"/>
              <a:t>12.11.2019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8C98E-0251-4848-BE47-01D063FC5B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0296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11A16-C09C-4C4B-B5C2-A9B80BB6A4F9}" type="datetimeFigureOut">
              <a:rPr lang="cs-CZ" smtClean="0"/>
              <a:t>12.11.2019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8C98E-0251-4848-BE47-01D063FC5B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6670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11A16-C09C-4C4B-B5C2-A9B80BB6A4F9}" type="datetimeFigureOut">
              <a:rPr lang="cs-CZ" smtClean="0"/>
              <a:t>12.11.2019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8C98E-0251-4848-BE47-01D063FC5B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9908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311A16-C09C-4C4B-B5C2-A9B80BB6A4F9}" type="datetimeFigureOut">
              <a:rPr lang="cs-CZ" smtClean="0"/>
              <a:t>12.11.2019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8C98E-0251-4848-BE47-01D063FC5B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9546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tlasskolstvi.cz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ermat.cz/" TargetMode="External"/><Relationship Id="rId7" Type="http://schemas.openxmlformats.org/officeDocument/2006/relationships/hyperlink" Target="http://www.atlasskoolstvi.cz/" TargetMode="External"/><Relationship Id="rId2" Type="http://schemas.openxmlformats.org/officeDocument/2006/relationships/hyperlink" Target="http://www.zsmikulcice.cz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infoabsolvent.cz/" TargetMode="External"/><Relationship Id="rId5" Type="http://schemas.openxmlformats.org/officeDocument/2006/relationships/hyperlink" Target="http://www.msmt.cz/" TargetMode="External"/><Relationship Id="rId4" Type="http://schemas.openxmlformats.org/officeDocument/2006/relationships/hyperlink" Target="http://www.jmskoly.cz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Přijímací </a:t>
            </a:r>
            <a:r>
              <a:rPr lang="cs-CZ" smtClean="0"/>
              <a:t>řízení 2019/2020 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9407610" y="4862427"/>
            <a:ext cx="2586681" cy="294459"/>
          </a:xfrm>
        </p:spPr>
        <p:txBody>
          <a:bodyPr>
            <a:normAutofit fontScale="77500" lnSpcReduction="20000"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61928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u="sng" dirty="0" smtClean="0"/>
              <a:t>Přihlášky</a:t>
            </a:r>
            <a:endParaRPr lang="cs-CZ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u="sng" dirty="0" smtClean="0"/>
              <a:t>Obory s talentovou zkouškou</a:t>
            </a:r>
            <a:r>
              <a:rPr lang="cs-CZ" dirty="0" smtClean="0"/>
              <a:t>:</a:t>
            </a:r>
          </a:p>
          <a:p>
            <a:pPr lvl="1"/>
            <a:r>
              <a:rPr lang="cs-CZ" dirty="0" smtClean="0"/>
              <a:t>31. 10. 2019 žák obdrží předvyplněné formuláře. Doplní je a odevzdá </a:t>
            </a:r>
            <a:r>
              <a:rPr lang="cs-CZ" dirty="0" smtClean="0"/>
              <a:t>zpět výchovnému poradci </a:t>
            </a:r>
            <a:r>
              <a:rPr lang="cs-CZ" dirty="0" smtClean="0"/>
              <a:t>do 11. 11. </a:t>
            </a:r>
            <a:r>
              <a:rPr lang="cs-CZ" dirty="0" smtClean="0"/>
              <a:t>2019;  </a:t>
            </a:r>
            <a:endParaRPr lang="cs-CZ" dirty="0" smtClean="0"/>
          </a:p>
          <a:p>
            <a:pPr lvl="1"/>
            <a:endParaRPr lang="cs-CZ" dirty="0"/>
          </a:p>
          <a:p>
            <a:pPr marL="457200" lvl="1" indent="0">
              <a:buNone/>
            </a:pPr>
            <a:endParaRPr lang="cs-CZ" dirty="0" smtClean="0"/>
          </a:p>
          <a:p>
            <a:pPr lvl="1"/>
            <a:r>
              <a:rPr lang="cs-CZ" dirty="0" smtClean="0"/>
              <a:t>Přihlášku podává zákonný zástupce řediteli příslušné SŠ do 30. 11. 2019</a:t>
            </a:r>
          </a:p>
          <a:p>
            <a:pPr lvl="1"/>
            <a:endParaRPr lang="cs-CZ" dirty="0"/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5199610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Přihlášky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Obory bez TZ:</a:t>
            </a:r>
          </a:p>
          <a:p>
            <a:pPr lvl="1"/>
            <a:r>
              <a:rPr lang="cs-CZ" dirty="0" smtClean="0"/>
              <a:t>30. 1. 2020 obdrží žáci předvyplněnou přihlášku. Tu </a:t>
            </a:r>
            <a:r>
              <a:rPr lang="cs-CZ" dirty="0" smtClean="0"/>
              <a:t>doplní zákonným zástupce </a:t>
            </a:r>
            <a:r>
              <a:rPr lang="cs-CZ" dirty="0" smtClean="0"/>
              <a:t>a </a:t>
            </a:r>
            <a:r>
              <a:rPr lang="cs-CZ" dirty="0" smtClean="0"/>
              <a:t>žák ji odevzdá zpět výchovnému poradci </a:t>
            </a:r>
            <a:r>
              <a:rPr lang="cs-CZ" dirty="0" smtClean="0"/>
              <a:t>do 10. 2. 2020. Po potvrzení ředitelkou základní školy budou vráceny zákonným zástupcům  v termínech </a:t>
            </a:r>
            <a:r>
              <a:rPr lang="cs-CZ" dirty="0" smtClean="0"/>
              <a:t>od 13</a:t>
            </a:r>
            <a:r>
              <a:rPr lang="cs-CZ" dirty="0" smtClean="0"/>
              <a:t>. </a:t>
            </a:r>
            <a:r>
              <a:rPr lang="cs-CZ" dirty="0" smtClean="0"/>
              <a:t>do </a:t>
            </a:r>
            <a:r>
              <a:rPr lang="cs-CZ" dirty="0" smtClean="0"/>
              <a:t>17. 2. 2020 spolu se zápisovým lístkem. </a:t>
            </a:r>
          </a:p>
          <a:p>
            <a:pPr lvl="1"/>
            <a:r>
              <a:rPr lang="cs-CZ" dirty="0" smtClean="0"/>
              <a:t>Přihlášky podává zákonný zástupce nezletilého uchazeče řediteli SŠ do 1. 3. 2019</a:t>
            </a:r>
          </a:p>
          <a:p>
            <a:pPr lvl="1"/>
            <a:r>
              <a:rPr lang="cs-CZ" dirty="0" smtClean="0"/>
              <a:t>Žák podává nejvýše dvě </a:t>
            </a:r>
            <a:r>
              <a:rPr lang="cs-CZ" dirty="0" smtClean="0"/>
              <a:t>přihlášky (na každou školu jednu přihlášku)</a:t>
            </a:r>
            <a:endParaRPr lang="cs-CZ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233048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Přihlášky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Součástí přihlášky je:</a:t>
            </a:r>
          </a:p>
          <a:p>
            <a:pPr lvl="1"/>
            <a:r>
              <a:rPr lang="cs-CZ" dirty="0" smtClean="0"/>
              <a:t>Vysvědčení z posledních dvou ročníků ZŠ</a:t>
            </a:r>
          </a:p>
          <a:p>
            <a:pPr lvl="1"/>
            <a:r>
              <a:rPr lang="cs-CZ" dirty="0" smtClean="0"/>
              <a:t>Lékařský posudek o zdravotní způsobilosti (Pokud je předpokladem k přijetí</a:t>
            </a:r>
            <a:r>
              <a:rPr lang="cs-CZ" dirty="0" smtClean="0"/>
              <a:t>)</a:t>
            </a:r>
          </a:p>
          <a:p>
            <a:pPr lvl="2"/>
            <a:r>
              <a:rPr lang="cs-CZ" dirty="0" smtClean="0"/>
              <a:t>Jestli je potřeba mít lékařský posudek zjistí zákonný zástupce například v Atlase školství nebo na webu </a:t>
            </a:r>
            <a:r>
              <a:rPr lang="cs-CZ" dirty="0" smtClean="0">
                <a:hlinkClick r:id="rId2"/>
              </a:rPr>
              <a:t>www.atlasskolstvi.cz</a:t>
            </a:r>
            <a:r>
              <a:rPr lang="cs-CZ" dirty="0" smtClean="0"/>
              <a:t>; u konkrétní školy v sloupci PLP </a:t>
            </a:r>
            <a:endParaRPr lang="cs-CZ" dirty="0" smtClean="0"/>
          </a:p>
          <a:p>
            <a:pPr lvl="1"/>
            <a:r>
              <a:rPr lang="cs-CZ" dirty="0" smtClean="0"/>
              <a:t>Je možné doložit doklad o účastni v odborných soutěžích a olympiádách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367269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Přijímací řízení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u="sng" dirty="0" smtClean="0"/>
              <a:t>Talentové zkoušky</a:t>
            </a:r>
            <a:r>
              <a:rPr lang="cs-CZ" dirty="0" smtClean="0"/>
              <a:t>: </a:t>
            </a:r>
          </a:p>
          <a:p>
            <a:pPr lvl="1"/>
            <a:r>
              <a:rPr lang="cs-CZ" dirty="0" smtClean="0"/>
              <a:t>V termínu </a:t>
            </a:r>
            <a:r>
              <a:rPr lang="pl-PL" dirty="0"/>
              <a:t>od 2. ledna do 15. ledna 2020 </a:t>
            </a:r>
            <a:endParaRPr lang="pl-PL" dirty="0" smtClean="0"/>
          </a:p>
          <a:p>
            <a:pPr lvl="1"/>
            <a:r>
              <a:rPr lang="cs-CZ" sz="2800" u="sng" dirty="0" smtClean="0"/>
              <a:t>Jednotná přijímací zkouška</a:t>
            </a:r>
            <a:r>
              <a:rPr lang="cs-CZ" dirty="0" smtClean="0"/>
              <a:t>: </a:t>
            </a:r>
          </a:p>
          <a:p>
            <a:pPr marL="457200" lvl="2" indent="457200"/>
            <a:r>
              <a:rPr lang="cs-CZ" dirty="0" smtClean="0"/>
              <a:t>14. 4. – 15. 4. </a:t>
            </a:r>
            <a:r>
              <a:rPr lang="cs-CZ" dirty="0" smtClean="0"/>
              <a:t>2020</a:t>
            </a:r>
            <a:endParaRPr lang="cs-CZ" dirty="0" smtClean="0"/>
          </a:p>
          <a:p>
            <a:pPr marL="457200" lvl="2" indent="457200"/>
            <a:r>
              <a:rPr lang="cs-CZ" dirty="0" smtClean="0"/>
              <a:t>1. termín: 14. 4. </a:t>
            </a:r>
            <a:r>
              <a:rPr lang="cs-CZ" dirty="0" smtClean="0"/>
              <a:t>2020</a:t>
            </a:r>
            <a:endParaRPr lang="cs-CZ" dirty="0" smtClean="0"/>
          </a:p>
          <a:p>
            <a:pPr marL="457200" lvl="2" indent="457200"/>
            <a:r>
              <a:rPr lang="cs-CZ" dirty="0" smtClean="0"/>
              <a:t>2. termín: 15. 4. </a:t>
            </a:r>
            <a:r>
              <a:rPr lang="cs-CZ" dirty="0" smtClean="0"/>
              <a:t>2020</a:t>
            </a:r>
            <a:endParaRPr lang="cs-CZ" dirty="0" smtClean="0"/>
          </a:p>
          <a:p>
            <a:pPr marL="93663" lvl="2" indent="177800"/>
            <a:r>
              <a:rPr lang="cs-CZ" sz="2800" u="sng" dirty="0"/>
              <a:t>Jednotná přijímací zkouška v náhradním termínu je stanovena pro všechny uvedené obory vzdělání na </a:t>
            </a:r>
            <a:r>
              <a:rPr lang="cs-CZ" sz="2800" u="sng" dirty="0" smtClean="0"/>
              <a:t>dny : </a:t>
            </a:r>
            <a:endParaRPr lang="cs-CZ" sz="2800" u="sng" dirty="0" smtClean="0"/>
          </a:p>
          <a:p>
            <a:pPr marL="550863" lvl="3" indent="177800"/>
            <a:r>
              <a:rPr lang="cs-CZ" sz="2000" dirty="0" smtClean="0"/>
              <a:t>1</a:t>
            </a:r>
            <a:r>
              <a:rPr lang="cs-CZ" sz="2000" dirty="0"/>
              <a:t>. termín:  středa 13. </a:t>
            </a:r>
            <a:r>
              <a:rPr lang="cs-CZ" sz="2000" dirty="0" smtClean="0"/>
              <a:t>5. </a:t>
            </a:r>
            <a:r>
              <a:rPr lang="cs-CZ" sz="2000" dirty="0"/>
              <a:t>2020 </a:t>
            </a:r>
            <a:endParaRPr lang="cs-CZ" sz="2000" dirty="0" smtClean="0"/>
          </a:p>
          <a:p>
            <a:pPr marL="550863" lvl="3" indent="177800"/>
            <a:r>
              <a:rPr lang="cs-CZ" sz="2000" dirty="0" smtClean="0"/>
              <a:t>2</a:t>
            </a:r>
            <a:r>
              <a:rPr lang="cs-CZ" sz="2000" dirty="0"/>
              <a:t>. termín:  čtvrtek 14. </a:t>
            </a:r>
            <a:r>
              <a:rPr lang="cs-CZ" sz="2000" dirty="0" smtClean="0"/>
              <a:t>5. </a:t>
            </a:r>
            <a:r>
              <a:rPr lang="cs-CZ" sz="2000" dirty="0"/>
              <a:t>2020 </a:t>
            </a:r>
            <a:endParaRPr lang="cs-CZ" sz="1400" dirty="0"/>
          </a:p>
          <a:p>
            <a:pPr marL="449263" lvl="3" indent="0">
              <a:buNone/>
            </a:pPr>
            <a:r>
              <a:rPr lang="cs-CZ" dirty="0" smtClean="0"/>
              <a:t>Jednotná </a:t>
            </a:r>
            <a:r>
              <a:rPr lang="cs-CZ" dirty="0"/>
              <a:t>přijímací zkouška se nekoná při přijímacím řízení do oborů vzdělání se závěrečnou zkouškou, do oborů vzdělání s výučním listem, do oborů zkráceného studia a do oborů vzdělání středních škol skupiny 82 Umění a užité </a:t>
            </a:r>
            <a:r>
              <a:rPr lang="cs-CZ" dirty="0" smtClean="0"/>
              <a:t>umění – prosím o kontrolu u příslušné školy!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937819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Jednotná přijímací zkouška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u="sng" dirty="0" smtClean="0"/>
              <a:t>Český jazyk a literatura</a:t>
            </a:r>
            <a:r>
              <a:rPr lang="cs-CZ" dirty="0" smtClean="0"/>
              <a:t>: </a:t>
            </a:r>
          </a:p>
          <a:p>
            <a:pPr lvl="1"/>
            <a:r>
              <a:rPr lang="cs-CZ" dirty="0" smtClean="0"/>
              <a:t>60 minut</a:t>
            </a:r>
          </a:p>
          <a:p>
            <a:pPr lvl="1"/>
            <a:r>
              <a:rPr lang="cs-CZ" dirty="0" smtClean="0"/>
              <a:t>Uzavřené úlohy s možností odpovědi – 4 možnosti</a:t>
            </a:r>
          </a:p>
          <a:p>
            <a:pPr lvl="1"/>
            <a:r>
              <a:rPr lang="cs-CZ" dirty="0" smtClean="0"/>
              <a:t>Otevřené úlohy bez výběru odpovědi</a:t>
            </a:r>
          </a:p>
          <a:p>
            <a:pPr lvl="1"/>
            <a:r>
              <a:rPr lang="cs-CZ" dirty="0" smtClean="0"/>
              <a:t>Pomůcky: </a:t>
            </a:r>
            <a:r>
              <a:rPr lang="cs-CZ" dirty="0"/>
              <a:t>M</a:t>
            </a:r>
            <a:r>
              <a:rPr lang="cs-CZ" dirty="0" smtClean="0"/>
              <a:t>odře či černě píšící propisovací tužka </a:t>
            </a:r>
          </a:p>
          <a:p>
            <a:pPr marL="271463" lvl="1" indent="-271463"/>
            <a:r>
              <a:rPr lang="cs-CZ" sz="2800" u="sng" dirty="0" smtClean="0"/>
              <a:t>Matematika</a:t>
            </a:r>
            <a:r>
              <a:rPr lang="cs-CZ" dirty="0" smtClean="0"/>
              <a:t>:</a:t>
            </a:r>
          </a:p>
          <a:p>
            <a:pPr marL="728663" lvl="2" indent="-271463"/>
            <a:r>
              <a:rPr lang="cs-CZ" sz="2400" dirty="0" smtClean="0"/>
              <a:t>70 minut</a:t>
            </a:r>
          </a:p>
          <a:p>
            <a:pPr marL="728663" lvl="2" indent="-271463"/>
            <a:r>
              <a:rPr lang="cs-CZ" sz="2400" dirty="0" smtClean="0"/>
              <a:t>Uzavřené úlohy s možností odpovědi – 5 možností</a:t>
            </a:r>
          </a:p>
          <a:p>
            <a:pPr marL="728663" lvl="2" indent="-271463"/>
            <a:r>
              <a:rPr lang="cs-CZ" sz="2400" dirty="0" smtClean="0"/>
              <a:t>Otevřené úlohy bez výběru odpovědi</a:t>
            </a:r>
          </a:p>
          <a:p>
            <a:pPr marL="728663" lvl="2" indent="-271463"/>
            <a:r>
              <a:rPr lang="cs-CZ" sz="2400" dirty="0" smtClean="0"/>
              <a:t>Možná je i geometrie!</a:t>
            </a:r>
          </a:p>
          <a:p>
            <a:pPr marL="728663" indent="-279400"/>
            <a:r>
              <a:rPr lang="cs-CZ" sz="2400" dirty="0" smtClean="0"/>
              <a:t>Pomůcky: </a:t>
            </a:r>
            <a:r>
              <a:rPr lang="cs-CZ" sz="2400" dirty="0"/>
              <a:t>Rýsovací </a:t>
            </a:r>
            <a:r>
              <a:rPr lang="cs-CZ" sz="2400" dirty="0" smtClean="0"/>
              <a:t>potřeby a modře </a:t>
            </a:r>
            <a:r>
              <a:rPr lang="cs-CZ" sz="2400" dirty="0"/>
              <a:t>či černě píšící propisovací </a:t>
            </a:r>
            <a:r>
              <a:rPr lang="cs-CZ" sz="2400" dirty="0" smtClean="0"/>
              <a:t>tužka. Užívání kalkulátorů a tabulek je zakázáno</a:t>
            </a:r>
            <a:endParaRPr lang="cs-CZ" sz="2400" dirty="0"/>
          </a:p>
          <a:p>
            <a:pPr marL="728663" lvl="2" indent="-279400"/>
            <a:endParaRPr lang="cs-CZ" dirty="0" smtClean="0"/>
          </a:p>
          <a:p>
            <a:pPr marL="728663" lvl="2" indent="-279400"/>
            <a:endParaRPr lang="cs-CZ" dirty="0" smtClean="0"/>
          </a:p>
          <a:p>
            <a:pPr marL="728663" lvl="2" indent="-279400"/>
            <a:endParaRPr lang="cs-CZ" dirty="0" smtClean="0"/>
          </a:p>
          <a:p>
            <a:pPr marL="728663" lvl="2" indent="-27940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51888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Zápisový lístek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Slouží k potvrzení uchazeče stát se studentem dané SŠ</a:t>
            </a:r>
          </a:p>
          <a:p>
            <a:r>
              <a:rPr lang="cs-CZ" dirty="0" smtClean="0"/>
              <a:t>Vydává ho ZŠ oproti OP spolu s potvrzenou přihláškou na </a:t>
            </a:r>
            <a:r>
              <a:rPr lang="cs-CZ" dirty="0" smtClean="0"/>
              <a:t>SŠ zákonnému zástupci</a:t>
            </a:r>
            <a:endParaRPr lang="cs-CZ" dirty="0" smtClean="0"/>
          </a:p>
          <a:p>
            <a:r>
              <a:rPr lang="cs-CZ" dirty="0" smtClean="0"/>
              <a:t>Termín 14</a:t>
            </a:r>
            <a:r>
              <a:rPr lang="cs-CZ" dirty="0" smtClean="0"/>
              <a:t>. 2. </a:t>
            </a:r>
            <a:r>
              <a:rPr lang="cs-CZ" dirty="0" smtClean="0"/>
              <a:t>– 18. 2. </a:t>
            </a:r>
            <a:r>
              <a:rPr lang="cs-CZ" dirty="0" smtClean="0"/>
              <a:t>2020</a:t>
            </a:r>
            <a:endParaRPr lang="cs-CZ" dirty="0" smtClean="0"/>
          </a:p>
          <a:p>
            <a:r>
              <a:rPr lang="cs-CZ" dirty="0" smtClean="0"/>
              <a:t>Lhůta pro uplatnění zápisového lístku je 10 pracovních dnů ode dne, kdy byl zveřejněn výsledek přijímacích zkoušek</a:t>
            </a:r>
          </a:p>
          <a:p>
            <a:r>
              <a:rPr lang="cs-CZ" dirty="0" smtClean="0"/>
              <a:t>Vzít zpět zápisový lístek není možné (až na výjimky)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5420011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Zajímavé odkazy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hlinkClick r:id="rId2"/>
              </a:rPr>
              <a:t>www.zsmikulcice.cz</a:t>
            </a:r>
            <a:endParaRPr lang="cs-CZ" dirty="0" smtClean="0"/>
          </a:p>
          <a:p>
            <a:r>
              <a:rPr lang="cs-CZ" dirty="0" smtClean="0">
                <a:hlinkClick r:id="rId3"/>
              </a:rPr>
              <a:t>www.cermat.cz</a:t>
            </a:r>
            <a:endParaRPr lang="cs-CZ" dirty="0" smtClean="0"/>
          </a:p>
          <a:p>
            <a:r>
              <a:rPr lang="cs-CZ" dirty="0" smtClean="0">
                <a:hlinkClick r:id="rId4"/>
              </a:rPr>
              <a:t>www.jmskoly.cz</a:t>
            </a:r>
            <a:endParaRPr lang="cs-CZ" dirty="0" smtClean="0"/>
          </a:p>
          <a:p>
            <a:r>
              <a:rPr lang="cs-CZ" dirty="0" smtClean="0">
                <a:hlinkClick r:id="rId5"/>
              </a:rPr>
              <a:t>www.msmt.cz</a:t>
            </a:r>
            <a:endParaRPr lang="cs-CZ" dirty="0" smtClean="0"/>
          </a:p>
          <a:p>
            <a:r>
              <a:rPr lang="cs-CZ" dirty="0" smtClean="0">
                <a:hlinkClick r:id="rId6"/>
              </a:rPr>
              <a:t>www.infoabsolvent.cz</a:t>
            </a:r>
            <a:endParaRPr lang="cs-CZ" dirty="0" smtClean="0"/>
          </a:p>
          <a:p>
            <a:r>
              <a:rPr lang="cs-CZ" dirty="0" smtClean="0">
                <a:hlinkClick r:id="rId7"/>
              </a:rPr>
              <a:t>www.atlasskoolstvi.cz</a:t>
            </a: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3102835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461</Words>
  <Application>Microsoft Office PowerPoint</Application>
  <PresentationFormat>Širokoúhlá obrazovka</PresentationFormat>
  <Paragraphs>57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Motiv Office</vt:lpstr>
      <vt:lpstr>Přijímací řízení 2019/2020 </vt:lpstr>
      <vt:lpstr>Přihlášky</vt:lpstr>
      <vt:lpstr>Přihlášky</vt:lpstr>
      <vt:lpstr>Přihlášky</vt:lpstr>
      <vt:lpstr>Přijímací řízení</vt:lpstr>
      <vt:lpstr>Jednotná přijímací zkouška</vt:lpstr>
      <vt:lpstr>Zápisový lístek</vt:lpstr>
      <vt:lpstr>Zajímavé odkazy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Přijímací řízení 2018/2019</dc:title>
  <dc:creator>Jiří Salajka</dc:creator>
  <cp:lastModifiedBy>Jiří Salajka</cp:lastModifiedBy>
  <cp:revision>12</cp:revision>
  <dcterms:created xsi:type="dcterms:W3CDTF">2018-11-01T08:39:21Z</dcterms:created>
  <dcterms:modified xsi:type="dcterms:W3CDTF">2019-11-12T07:39:24Z</dcterms:modified>
</cp:coreProperties>
</file>